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840" r:id="rId1"/>
  </p:sldMasterIdLst>
  <p:notesMasterIdLst>
    <p:notesMasterId r:id="rId64"/>
  </p:notesMasterIdLst>
  <p:handoutMasterIdLst>
    <p:handoutMasterId r:id="rId65"/>
  </p:handoutMasterIdLst>
  <p:sldIdLst>
    <p:sldId id="256" r:id="rId2"/>
    <p:sldId id="257" r:id="rId3"/>
    <p:sldId id="258" r:id="rId4"/>
    <p:sldId id="259" r:id="rId5"/>
    <p:sldId id="260" r:id="rId6"/>
    <p:sldId id="261" r:id="rId7"/>
    <p:sldId id="264" r:id="rId8"/>
    <p:sldId id="265" r:id="rId9"/>
    <p:sldId id="262" r:id="rId10"/>
    <p:sldId id="266" r:id="rId11"/>
    <p:sldId id="263" r:id="rId12"/>
    <p:sldId id="268" r:id="rId13"/>
    <p:sldId id="269" r:id="rId14"/>
    <p:sldId id="270" r:id="rId15"/>
    <p:sldId id="271" r:id="rId16"/>
    <p:sldId id="274" r:id="rId17"/>
    <p:sldId id="272" r:id="rId18"/>
    <p:sldId id="273" r:id="rId19"/>
    <p:sldId id="275" r:id="rId20"/>
    <p:sldId id="298" r:id="rId21"/>
    <p:sldId id="286" r:id="rId22"/>
    <p:sldId id="290" r:id="rId23"/>
    <p:sldId id="288" r:id="rId24"/>
    <p:sldId id="291" r:id="rId25"/>
    <p:sldId id="289" r:id="rId26"/>
    <p:sldId id="330" r:id="rId27"/>
    <p:sldId id="325" r:id="rId28"/>
    <p:sldId id="326" r:id="rId29"/>
    <p:sldId id="327" r:id="rId30"/>
    <p:sldId id="328" r:id="rId31"/>
    <p:sldId id="329" r:id="rId32"/>
    <p:sldId id="279" r:id="rId33"/>
    <p:sldId id="278" r:id="rId34"/>
    <p:sldId id="280" r:id="rId35"/>
    <p:sldId id="294" r:id="rId36"/>
    <p:sldId id="293" r:id="rId37"/>
    <p:sldId id="292" r:id="rId38"/>
    <p:sldId id="284" r:id="rId39"/>
    <p:sldId id="304" r:id="rId40"/>
    <p:sldId id="285" r:id="rId41"/>
    <p:sldId id="305" r:id="rId42"/>
    <p:sldId id="306" r:id="rId43"/>
    <p:sldId id="308" r:id="rId44"/>
    <p:sldId id="307" r:id="rId45"/>
    <p:sldId id="297" r:id="rId46"/>
    <p:sldId id="300" r:id="rId47"/>
    <p:sldId id="299" r:id="rId48"/>
    <p:sldId id="311" r:id="rId49"/>
    <p:sldId id="309" r:id="rId50"/>
    <p:sldId id="310" r:id="rId51"/>
    <p:sldId id="312" r:id="rId52"/>
    <p:sldId id="317" r:id="rId53"/>
    <p:sldId id="314" r:id="rId54"/>
    <p:sldId id="316" r:id="rId55"/>
    <p:sldId id="315" r:id="rId56"/>
    <p:sldId id="318" r:id="rId57"/>
    <p:sldId id="319" r:id="rId58"/>
    <p:sldId id="320" r:id="rId59"/>
    <p:sldId id="321" r:id="rId60"/>
    <p:sldId id="322" r:id="rId61"/>
    <p:sldId id="323" r:id="rId62"/>
    <p:sldId id="324" r:id="rId6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115" d="100"/>
          <a:sy n="115" d="100"/>
        </p:scale>
        <p:origin x="-272"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notesMaster" Target="notesMasters/notesMaster1.xml"/><Relationship Id="rId65" Type="http://schemas.openxmlformats.org/officeDocument/2006/relationships/handoutMaster" Target="handoutMasters/handout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FBD2D4FF-91F3-4FBA-B5C5-54584D62D553}" type="datetimeFigureOut">
              <a:rPr lang="en-GB" smtClean="0"/>
              <a:t>20/03/17</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ACC29800-DF69-4330-A6E2-ED4EF7A468DB}" type="slidenum">
              <a:rPr lang="en-GB" smtClean="0"/>
              <a:t>‹#›</a:t>
            </a:fld>
            <a:endParaRPr lang="en-GB"/>
          </a:p>
        </p:txBody>
      </p:sp>
    </p:spTree>
    <p:extLst>
      <p:ext uri="{BB962C8B-B14F-4D97-AF65-F5344CB8AC3E}">
        <p14:creationId xmlns:p14="http://schemas.microsoft.com/office/powerpoint/2010/main" val="1935987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10A5D14-03E8-43D1-BEEB-99655F71AAA1}" type="datetimeFigureOut">
              <a:rPr lang="en-GB" smtClean="0"/>
              <a:t>20/03/17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8ECB98D-6873-435C-ADA3-030D934F655D}" type="slidenum">
              <a:rPr lang="en-GB" smtClean="0"/>
              <a:t>‹#›</a:t>
            </a:fld>
            <a:endParaRPr lang="en-GB"/>
          </a:p>
        </p:txBody>
      </p:sp>
    </p:spTree>
    <p:extLst>
      <p:ext uri="{BB962C8B-B14F-4D97-AF65-F5344CB8AC3E}">
        <p14:creationId xmlns:p14="http://schemas.microsoft.com/office/powerpoint/2010/main" val="14216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8ECB98D-6873-435C-ADA3-030D934F655D}" type="slidenum">
              <a:rPr lang="en-GB" smtClean="0"/>
              <a:t>44</a:t>
            </a:fld>
            <a:endParaRPr lang="en-GB"/>
          </a:p>
        </p:txBody>
      </p:sp>
    </p:spTree>
    <p:extLst>
      <p:ext uri="{BB962C8B-B14F-4D97-AF65-F5344CB8AC3E}">
        <p14:creationId xmlns:p14="http://schemas.microsoft.com/office/powerpoint/2010/main" val="318397793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992B07-8122-4446-BAAC-9EAF11CDFC88}" type="datetime1">
              <a:rPr lang="en-US" smtClean="0"/>
              <a:t>20/03/17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B2898-A4D9-4406-9663-61AFD9D680F5}" type="datetime1">
              <a:rPr lang="en-US" smtClean="0"/>
              <a:t>20/03/17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C1BF3F-627A-437B-8C33-51AEA12857EF}" type="datetime1">
              <a:rPr lang="en-US" smtClean="0"/>
              <a:t>20/03/17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247BD-3FB7-41C1-9B58-F6124A696ACB}" type="datetime1">
              <a:rPr lang="en-US" smtClean="0"/>
              <a:t>20/03/17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E0FA70FB-9C12-4011-953F-5C63C017004B}" type="datetime1">
              <a:rPr lang="en-US" smtClean="0"/>
              <a:t>20/03/17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01313E-1CE9-4468-AA34-2D2837CE281F}" type="datetime1">
              <a:rPr lang="en-US" smtClean="0"/>
              <a:t>20/03/17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CB34A1-6C84-407D-A530-78EC2A4589A3}" type="datetime1">
              <a:rPr lang="en-US" smtClean="0"/>
              <a:t>20/03/17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952358-920B-460F-AEFE-7A7C066B861C}" type="datetime1">
              <a:rPr lang="en-US" smtClean="0"/>
              <a:t>20/03/17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3B07CA-FCBB-44B8-9AF6-D405FA191A0A}" type="datetime1">
              <a:rPr lang="en-US" smtClean="0"/>
              <a:t>20/03/17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EDBCA4-8E75-4301-A455-5A5387692ED2}" type="datetime1">
              <a:rPr lang="en-US" smtClean="0"/>
              <a:t>20/03/17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8DA01B-57BB-4FC8-9D4B-03A5D6A7C1A2}" type="datetime1">
              <a:rPr lang="en-US" smtClean="0"/>
              <a:t>20/03/17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68DE3E9-4A48-4B7F-8679-EB995DCD97F1}" type="datetime1">
              <a:rPr lang="en-US" smtClean="0"/>
              <a:t>20/03/17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Lattices (and stuff)</a:t>
            </a:r>
          </a:p>
        </p:txBody>
      </p:sp>
      <p:sp>
        <p:nvSpPr>
          <p:cNvPr id="3" name="Subtitle 2"/>
          <p:cNvSpPr>
            <a:spLocks noGrp="1"/>
          </p:cNvSpPr>
          <p:nvPr>
            <p:ph type="subTitle" idx="1"/>
          </p:nvPr>
        </p:nvSpPr>
        <p:spPr/>
        <p:txBody>
          <a:bodyPr/>
          <a:lstStyle/>
          <a:p>
            <a:r>
              <a:rPr lang="en-US" dirty="0"/>
              <a:t>Spring School on Lattice-Based Cryptography</a:t>
            </a:r>
          </a:p>
          <a:p>
            <a:r>
              <a:rPr lang="en-GB" dirty="0"/>
              <a:t>Oxford,  20 – 24 March, 2017.</a:t>
            </a:r>
          </a:p>
        </p:txBody>
      </p:sp>
      <p:sp>
        <p:nvSpPr>
          <p:cNvPr id="4" name="Slide Number Placeholder 3"/>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2401255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 structure</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A ring R is </a:t>
            </a:r>
            <a:r>
              <a:rPr lang="en-GB" b="1" dirty="0">
                <a:latin typeface="Cambria Math" panose="02040503050406030204" pitchFamily="18" charset="0"/>
                <a:ea typeface="Cambria Math" panose="02040503050406030204" pitchFamily="18" charset="0"/>
              </a:rPr>
              <a:t>algebraic</a:t>
            </a:r>
            <a:r>
              <a:rPr lang="en-GB" dirty="0">
                <a:latin typeface="Cambria Math" panose="02040503050406030204" pitchFamily="18" charset="0"/>
                <a:ea typeface="Cambria Math" panose="02040503050406030204" pitchFamily="18" charset="0"/>
              </a:rPr>
              <a:t>, it has multiplicative structure that distributes over additive structure</a:t>
            </a:r>
          </a:p>
          <a:p>
            <a:r>
              <a:rPr lang="en-GB" dirty="0">
                <a:latin typeface="Cambria Math" panose="02040503050406030204" pitchFamily="18" charset="0"/>
                <a:ea typeface="Cambria Math" panose="02040503050406030204" pitchFamily="18" charset="0"/>
              </a:rPr>
              <a:t>Since its additive structure is isomorphic to </a:t>
            </a:r>
            <a:r>
              <a:rPr lang="en-GB" dirty="0" err="1">
                <a:latin typeface="Cambria Math" panose="02040503050406030204" pitchFamily="18" charset="0"/>
                <a:ea typeface="Cambria Math" panose="02040503050406030204" pitchFamily="18" charset="0"/>
              </a:rPr>
              <a:t>ℤ</a:t>
            </a:r>
            <a:r>
              <a:rPr lang="en-GB" baseline="30000" dirty="0" err="1">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it “looks like” a lattice of rank n, but it does not automatically come equipped with any metric structure</a:t>
            </a:r>
          </a:p>
          <a:p>
            <a:r>
              <a:rPr lang="en-GB" dirty="0">
                <a:latin typeface="Cambria Math" panose="02040503050406030204" pitchFamily="18" charset="0"/>
                <a:ea typeface="Cambria Math" panose="02040503050406030204" pitchFamily="18" charset="0"/>
              </a:rPr>
              <a:t>We can impose some metric structure </a:t>
            </a:r>
            <a:r>
              <a:rPr lang="en-GB" b="1" dirty="0">
                <a:latin typeface="Cambria Math" panose="02040503050406030204" pitchFamily="18" charset="0"/>
                <a:ea typeface="Cambria Math" panose="02040503050406030204" pitchFamily="18" charset="0"/>
              </a:rPr>
              <a:t>by fiat</a:t>
            </a:r>
            <a:r>
              <a:rPr lang="en-GB" dirty="0">
                <a:latin typeface="Cambria Math" panose="02040503050406030204" pitchFamily="18" charset="0"/>
                <a:ea typeface="Cambria Math" panose="02040503050406030204" pitchFamily="18" charset="0"/>
              </a:rPr>
              <a:t>, just fix any ℤ-basis for R and pick any Gram matrix for it.  Now it’s a </a:t>
            </a:r>
            <a:r>
              <a:rPr lang="en-GB" b="1" dirty="0">
                <a:latin typeface="Cambria Math" panose="02040503050406030204" pitchFamily="18" charset="0"/>
                <a:ea typeface="Cambria Math" panose="02040503050406030204" pitchFamily="18" charset="0"/>
              </a:rPr>
              <a:t>lattice</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If you want for it to be an </a:t>
            </a:r>
            <a:r>
              <a:rPr lang="en-GB" b="1" dirty="0">
                <a:latin typeface="Cambria Math" panose="02040503050406030204" pitchFamily="18" charset="0"/>
                <a:ea typeface="Cambria Math" panose="02040503050406030204" pitchFamily="18" charset="0"/>
              </a:rPr>
              <a:t>embedded lattice</a:t>
            </a:r>
            <a:r>
              <a:rPr lang="en-GB" dirty="0">
                <a:latin typeface="Cambria Math" panose="02040503050406030204" pitchFamily="18" charset="0"/>
                <a:ea typeface="Cambria Math" panose="02040503050406030204" pitchFamily="18" charset="0"/>
              </a:rPr>
              <a:t>, just find some vector space V in which to embed R</a:t>
            </a:r>
          </a:p>
          <a:p>
            <a:r>
              <a:rPr lang="en-GB" dirty="0">
                <a:latin typeface="Cambria Math" panose="02040503050406030204" pitchFamily="18" charset="0"/>
                <a:ea typeface="Cambria Math" panose="02040503050406030204" pitchFamily="18" charset="0"/>
              </a:rPr>
              <a:t>The multiplicative structure and the metric structure will only </a:t>
            </a:r>
            <a:r>
              <a:rPr lang="en-GB" b="1" dirty="0">
                <a:latin typeface="Cambria Math" panose="02040503050406030204" pitchFamily="18" charset="0"/>
                <a:ea typeface="Cambria Math" panose="02040503050406030204" pitchFamily="18" charset="0"/>
              </a:rPr>
              <a:t>suit one another for cryptographic purposes</a:t>
            </a:r>
            <a:r>
              <a:rPr lang="en-GB" dirty="0">
                <a:latin typeface="Cambria Math" panose="02040503050406030204" pitchFamily="18" charset="0"/>
                <a:ea typeface="Cambria Math" panose="02040503050406030204" pitchFamily="18" charset="0"/>
              </a:rPr>
              <a:t> if we can find some lemma to the effect that,</a:t>
            </a:r>
          </a:p>
          <a:p>
            <a:pPr marL="0" indent="0" algn="ctr">
              <a:buNone/>
            </a:pPr>
            <a:r>
              <a:rPr lang="en-GB" b="1" dirty="0">
                <a:latin typeface="Cambria Math" panose="02040503050406030204" pitchFamily="18" charset="0"/>
                <a:ea typeface="Cambria Math" panose="02040503050406030204" pitchFamily="18" charset="0"/>
              </a:rPr>
              <a:t>“The product of one short element with another short element </a:t>
            </a:r>
            <a:br>
              <a:rPr lang="en-GB" b="1" dirty="0">
                <a:latin typeface="Cambria Math" panose="02040503050406030204" pitchFamily="18" charset="0"/>
                <a:ea typeface="Cambria Math" panose="02040503050406030204" pitchFamily="18" charset="0"/>
              </a:rPr>
            </a:br>
            <a:r>
              <a:rPr lang="en-GB" b="1" dirty="0">
                <a:latin typeface="Cambria Math" panose="02040503050406030204" pitchFamily="18" charset="0"/>
                <a:ea typeface="Cambria Math" panose="02040503050406030204" pitchFamily="18" charset="0"/>
              </a:rPr>
              <a:t>is (almost) always short”</a:t>
            </a:r>
          </a:p>
        </p:txBody>
      </p:sp>
      <p:sp>
        <p:nvSpPr>
          <p:cNvPr id="4" name="Slide Number Placeholder 3"/>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126902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Module</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It would be a mistake to stop at rings...</a:t>
            </a:r>
          </a:p>
          <a:p>
            <a:r>
              <a:rPr lang="en-GB" dirty="0">
                <a:latin typeface="Cambria Math" panose="02040503050406030204" pitchFamily="18" charset="0"/>
                <a:ea typeface="Cambria Math" panose="02040503050406030204" pitchFamily="18" charset="0"/>
              </a:rPr>
              <a:t>A </a:t>
            </a:r>
            <a:r>
              <a:rPr lang="en-GB" b="1" dirty="0">
                <a:latin typeface="Cambria Math" panose="02040503050406030204" pitchFamily="18" charset="0"/>
                <a:ea typeface="Cambria Math" panose="02040503050406030204" pitchFamily="18" charset="0"/>
              </a:rPr>
              <a:t>module over </a:t>
            </a:r>
            <a:r>
              <a:rPr lang="en-GB" dirty="0">
                <a:latin typeface="Cambria Math" panose="02040503050406030204" pitchFamily="18" charset="0"/>
                <a:ea typeface="Cambria Math" panose="02040503050406030204" pitchFamily="18" charset="0"/>
              </a:rPr>
              <a:t>R</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is an abelian group that comes equipped with well-defined </a:t>
            </a:r>
            <a:r>
              <a:rPr lang="en-GB" b="1" dirty="0">
                <a:latin typeface="Cambria Math" panose="02040503050406030204" pitchFamily="18" charset="0"/>
                <a:ea typeface="Cambria Math" panose="02040503050406030204" pitchFamily="18" charset="0"/>
              </a:rPr>
              <a:t>“scalar multiplication by </a:t>
            </a:r>
            <a:r>
              <a:rPr lang="en-GB" dirty="0">
                <a:latin typeface="Cambria Math" panose="02040503050406030204" pitchFamily="18" charset="0"/>
                <a:ea typeface="Cambria Math" panose="02040503050406030204" pitchFamily="18" charset="0"/>
              </a:rPr>
              <a:t>R</a:t>
            </a:r>
            <a:r>
              <a:rPr lang="en-GB" b="1"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A </a:t>
            </a:r>
            <a:r>
              <a:rPr lang="en-GB" b="1" dirty="0">
                <a:latin typeface="Cambria Math" panose="02040503050406030204" pitchFamily="18" charset="0"/>
                <a:ea typeface="Cambria Math" panose="02040503050406030204" pitchFamily="18" charset="0"/>
              </a:rPr>
              <a:t>free module</a:t>
            </a:r>
            <a:r>
              <a:rPr lang="en-GB" dirty="0">
                <a:latin typeface="Cambria Math" panose="02040503050406030204" pitchFamily="18" charset="0"/>
                <a:ea typeface="Cambria Math" panose="02040503050406030204" pitchFamily="18" charset="0"/>
              </a:rPr>
              <a:t>, M,</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is one that possesses an R-basis (because the rings we consider are ‘small’ and so have the </a:t>
            </a:r>
            <a:r>
              <a:rPr lang="en-GB" b="1" dirty="0">
                <a:latin typeface="Cambria Math" panose="02040503050406030204" pitchFamily="18" charset="0"/>
                <a:ea typeface="Cambria Math" panose="02040503050406030204" pitchFamily="18" charset="0"/>
              </a:rPr>
              <a:t>invariant basis number </a:t>
            </a:r>
            <a:r>
              <a:rPr lang="en-GB" dirty="0">
                <a:latin typeface="Cambria Math" panose="02040503050406030204" pitchFamily="18" charset="0"/>
                <a:ea typeface="Cambria Math" panose="02040503050406030204" pitchFamily="18" charset="0"/>
              </a:rPr>
              <a:t>property)</a:t>
            </a:r>
          </a:p>
          <a:p>
            <a:r>
              <a:rPr lang="en-GB" dirty="0">
                <a:latin typeface="Cambria Math" panose="02040503050406030204" pitchFamily="18" charset="0"/>
                <a:ea typeface="Cambria Math" panose="02040503050406030204" pitchFamily="18" charset="0"/>
              </a:rPr>
              <a:t>M = </a:t>
            </a:r>
            <a:r>
              <a:rPr lang="en-GB" dirty="0" err="1">
                <a:latin typeface="Cambria Math" panose="02040503050406030204" pitchFamily="18" charset="0"/>
                <a:ea typeface="Cambria Math" panose="02040503050406030204" pitchFamily="18" charset="0"/>
              </a:rPr>
              <a:t>R</a:t>
            </a:r>
            <a:r>
              <a:rPr lang="en-GB" baseline="30000" dirty="0" err="1">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 is a </a:t>
            </a:r>
            <a:r>
              <a:rPr lang="en-GB" b="1" dirty="0">
                <a:latin typeface="Cambria Math" panose="02040503050406030204" pitchFamily="18" charset="0"/>
                <a:ea typeface="Cambria Math" panose="02040503050406030204" pitchFamily="18" charset="0"/>
              </a:rPr>
              <a:t>free module of rank k</a:t>
            </a:r>
            <a:r>
              <a:rPr lang="en-GB" dirty="0">
                <a:latin typeface="Cambria Math" panose="02040503050406030204" pitchFamily="18" charset="0"/>
                <a:ea typeface="Cambria Math" panose="02040503050406030204" pitchFamily="18" charset="0"/>
              </a:rPr>
              <a:t>, and it has an R-basis consisting of k elements</a:t>
            </a:r>
          </a:p>
          <a:p>
            <a:r>
              <a:rPr lang="en-GB" dirty="0">
                <a:latin typeface="Cambria Math" panose="02040503050406030204" pitchFamily="18" charset="0"/>
                <a:ea typeface="Cambria Math" panose="02040503050406030204" pitchFamily="18" charset="0"/>
              </a:rPr>
              <a:t>Looking at additive structure only, M = </a:t>
            </a:r>
            <a:r>
              <a:rPr lang="en-GB" dirty="0" err="1">
                <a:latin typeface="Cambria Math" panose="02040503050406030204" pitchFamily="18" charset="0"/>
                <a:ea typeface="Cambria Math" panose="02040503050406030204" pitchFamily="18" charset="0"/>
              </a:rPr>
              <a:t>R</a:t>
            </a:r>
            <a:r>
              <a:rPr lang="en-GB" baseline="30000" dirty="0" err="1">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 is isomorphic with </a:t>
            </a:r>
            <a:r>
              <a:rPr lang="en-GB" dirty="0" err="1">
                <a:latin typeface="Cambria Math" panose="02040503050406030204" pitchFamily="18" charset="0"/>
                <a:ea typeface="Cambria Math" panose="02040503050406030204" pitchFamily="18" charset="0"/>
              </a:rPr>
              <a:t>ℤ</a:t>
            </a:r>
            <a:r>
              <a:rPr lang="en-GB" baseline="30000" dirty="0" err="1">
                <a:latin typeface="Cambria Math" panose="02040503050406030204" pitchFamily="18" charset="0"/>
                <a:ea typeface="Cambria Math" panose="02040503050406030204" pitchFamily="18" charset="0"/>
              </a:rPr>
              <a:t>nk</a:t>
            </a:r>
            <a:r>
              <a:rPr lang="en-GB" dirty="0">
                <a:latin typeface="Cambria Math" panose="02040503050406030204" pitchFamily="18" charset="0"/>
                <a:ea typeface="Cambria Math" panose="02040503050406030204" pitchFamily="18" charset="0"/>
              </a:rPr>
              <a:t>, so set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N = n*k, and then M “looks like” a lattice of rank N</a:t>
            </a:r>
          </a:p>
          <a:p>
            <a:r>
              <a:rPr lang="en-GB" dirty="0">
                <a:latin typeface="Cambria Math" panose="02040503050406030204" pitchFamily="18" charset="0"/>
                <a:ea typeface="Cambria Math" panose="02040503050406030204" pitchFamily="18" charset="0"/>
              </a:rPr>
              <a:t>It actually is a lattice if we find some metric structure for it, and the nicest way to do that is simply to inherit the metric structure that we already imposed on R</a:t>
            </a:r>
          </a:p>
        </p:txBody>
      </p:sp>
      <p:sp>
        <p:nvSpPr>
          <p:cNvPr id="4" name="Slide Number Placeholder 3"/>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2422775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57307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NTRU and Ring-LWE, </a:t>
            </a:r>
            <a:r>
              <a:rPr lang="en-GB"/>
              <a:t>etc</a:t>
            </a:r>
            <a:endParaRPr lang="en-GB" dirty="0"/>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Let R = ℤ[X]/(</a:t>
            </a:r>
            <a:r>
              <a:rPr lang="en-GB" dirty="0" err="1">
                <a:latin typeface="Cambria Math" panose="02040503050406030204" pitchFamily="18" charset="0"/>
                <a:ea typeface="Cambria Math" panose="02040503050406030204" pitchFamily="18" charset="0"/>
              </a:rPr>
              <a:t>X</a:t>
            </a:r>
            <a:r>
              <a:rPr lang="en-GB" baseline="30000" dirty="0" err="1">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- 1), or equivalently R = ℤ[</a:t>
            </a:r>
            <a:r>
              <a:rPr lang="en-GB" dirty="0" err="1">
                <a:latin typeface="Cambria Math" panose="02040503050406030204" pitchFamily="18" charset="0"/>
                <a:ea typeface="Cambria Math" panose="02040503050406030204" pitchFamily="18" charset="0"/>
              </a:rPr>
              <a:t>Cyc</a:t>
            </a:r>
            <a:r>
              <a:rPr lang="en-GB" dirty="0">
                <a:latin typeface="Cambria Math" panose="02040503050406030204" pitchFamily="18" charset="0"/>
                <a:ea typeface="Cambria Math" panose="02040503050406030204" pitchFamily="18" charset="0"/>
              </a:rPr>
              <a:t>(m)]</a:t>
            </a:r>
          </a:p>
          <a:p>
            <a:r>
              <a:rPr lang="en-GB" dirty="0">
                <a:latin typeface="Cambria Math" panose="02040503050406030204" pitchFamily="18" charset="0"/>
                <a:ea typeface="Cambria Math" panose="02040503050406030204" pitchFamily="18" charset="0"/>
              </a:rPr>
              <a:t>Let a ℤ-basis for R be 1,X,X</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,...,X</a:t>
            </a:r>
            <a:r>
              <a:rPr lang="en-GB" baseline="30000" dirty="0">
                <a:latin typeface="Cambria Math" panose="02040503050406030204" pitchFamily="18" charset="0"/>
                <a:ea typeface="Cambria Math" panose="02040503050406030204" pitchFamily="18" charset="0"/>
              </a:rPr>
              <a:t>m-1</a:t>
            </a:r>
            <a:r>
              <a:rPr lang="en-GB" dirty="0">
                <a:latin typeface="Cambria Math" panose="02040503050406030204" pitchFamily="18" charset="0"/>
                <a:ea typeface="Cambria Math" panose="02040503050406030204" pitchFamily="18" charset="0"/>
              </a:rPr>
              <a:t>, or equivalently the elements of </a:t>
            </a:r>
            <a:r>
              <a:rPr lang="en-GB" dirty="0" err="1">
                <a:latin typeface="Cambria Math" panose="02040503050406030204" pitchFamily="18" charset="0"/>
                <a:ea typeface="Cambria Math" panose="02040503050406030204" pitchFamily="18" charset="0"/>
              </a:rPr>
              <a:t>Cyc</a:t>
            </a:r>
            <a:r>
              <a:rPr lang="en-GB" dirty="0">
                <a:latin typeface="Cambria Math" panose="02040503050406030204" pitchFamily="18" charset="0"/>
                <a:ea typeface="Cambria Math" panose="02040503050406030204" pitchFamily="18" charset="0"/>
              </a:rPr>
              <a:t>(m)</a:t>
            </a:r>
          </a:p>
          <a:p>
            <a:r>
              <a:rPr lang="en-GB" dirty="0">
                <a:latin typeface="Cambria Math" panose="02040503050406030204" pitchFamily="18" charset="0"/>
                <a:ea typeface="Cambria Math" panose="02040503050406030204" pitchFamily="18" charset="0"/>
              </a:rPr>
              <a:t>Give R metric structure by associating the </a:t>
            </a:r>
            <a:r>
              <a:rPr lang="en-GB" b="1" dirty="0">
                <a:latin typeface="Cambria Math" panose="02040503050406030204" pitchFamily="18" charset="0"/>
                <a:ea typeface="Cambria Math" panose="02040503050406030204" pitchFamily="18" charset="0"/>
              </a:rPr>
              <a:t>identity Gram matrix </a:t>
            </a:r>
            <a:r>
              <a:rPr lang="en-GB" dirty="0">
                <a:latin typeface="Cambria Math" panose="02040503050406030204" pitchFamily="18" charset="0"/>
                <a:ea typeface="Cambria Math" panose="02040503050406030204" pitchFamily="18" charset="0"/>
              </a:rPr>
              <a:t>to the ℤ-basis</a:t>
            </a:r>
          </a:p>
          <a:p>
            <a:r>
              <a:rPr lang="en-GB" b="1" dirty="0">
                <a:latin typeface="Cambria Math" panose="02040503050406030204" pitchFamily="18" charset="0"/>
                <a:ea typeface="Cambria Math" panose="02040503050406030204" pitchFamily="18" charset="0"/>
              </a:rPr>
              <a:t>Lemma</a:t>
            </a:r>
            <a:r>
              <a:rPr lang="en-GB" dirty="0">
                <a:latin typeface="Cambria Math" panose="02040503050406030204" pitchFamily="18" charset="0"/>
                <a:ea typeface="Cambria Math" panose="02040503050406030204" pitchFamily="18" charset="0"/>
              </a:rPr>
              <a:t>: For </a:t>
            </a:r>
            <a:r>
              <a:rPr lang="en-GB" dirty="0" err="1">
                <a:latin typeface="Cambria Math" panose="02040503050406030204" pitchFamily="18" charset="0"/>
                <a:ea typeface="Cambria Math" panose="02040503050406030204" pitchFamily="18" charset="0"/>
              </a:rPr>
              <a:t>a,b</a:t>
            </a:r>
            <a:r>
              <a:rPr lang="en-GB" dirty="0">
                <a:latin typeface="Cambria Math" panose="02040503050406030204" pitchFamily="18" charset="0"/>
                <a:ea typeface="Cambria Math" panose="02040503050406030204" pitchFamily="18" charset="0"/>
              </a:rPr>
              <a:t> in R, if a is short in the 1-norm, and b is short in the ∞-norm, then a*b is short in the ∞-norm</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M = R</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let an R-basis for M be (1,0) and (0,1)</a:t>
            </a:r>
          </a:p>
          <a:p>
            <a:r>
              <a:rPr lang="en-GB" dirty="0">
                <a:latin typeface="Cambria Math" panose="02040503050406030204" pitchFamily="18" charset="0"/>
                <a:ea typeface="Cambria Math" panose="02040503050406030204" pitchFamily="18" charset="0"/>
              </a:rPr>
              <a:t>Give M metric structure by associating the </a:t>
            </a:r>
            <a:r>
              <a:rPr lang="en-GB" b="1" dirty="0">
                <a:latin typeface="Cambria Math" panose="02040503050406030204" pitchFamily="18" charset="0"/>
                <a:ea typeface="Cambria Math" panose="02040503050406030204" pitchFamily="18" charset="0"/>
              </a:rPr>
              <a:t>identity Gram matrix </a:t>
            </a:r>
            <a:r>
              <a:rPr lang="en-GB" dirty="0">
                <a:latin typeface="Cambria Math" panose="02040503050406030204" pitchFamily="18" charset="0"/>
                <a:ea typeface="Cambria Math" panose="02040503050406030204" pitchFamily="18" charset="0"/>
              </a:rPr>
              <a:t>to the R-basis</a:t>
            </a:r>
          </a:p>
          <a:p>
            <a:r>
              <a:rPr lang="en-GB" dirty="0">
                <a:latin typeface="Cambria Math" panose="02040503050406030204" pitchFamily="18" charset="0"/>
                <a:ea typeface="Cambria Math" panose="02040503050406030204" pitchFamily="18" charset="0"/>
              </a:rPr>
              <a:t>N = 2m, and M is a ℤ-lattice of rank N.   This serves as the </a:t>
            </a:r>
            <a:r>
              <a:rPr lang="en-GB" b="1" dirty="0">
                <a:latin typeface="Cambria Math" panose="02040503050406030204" pitchFamily="18" charset="0"/>
                <a:ea typeface="Cambria Math" panose="02040503050406030204" pitchFamily="18" charset="0"/>
              </a:rPr>
              <a:t>ambient space </a:t>
            </a:r>
            <a:r>
              <a:rPr lang="en-GB" dirty="0">
                <a:latin typeface="Cambria Math" panose="02040503050406030204" pitchFamily="18" charset="0"/>
                <a:ea typeface="Cambria Math" panose="02040503050406030204" pitchFamily="18" charset="0"/>
              </a:rPr>
              <a:t>into which an </a:t>
            </a:r>
            <a:r>
              <a:rPr lang="en-GB" b="1" dirty="0">
                <a:latin typeface="Cambria Math" panose="02040503050406030204" pitchFamily="18" charset="0"/>
                <a:ea typeface="Cambria Math" panose="02040503050406030204" pitchFamily="18" charset="0"/>
              </a:rPr>
              <a:t>NTRU public key lattice </a:t>
            </a:r>
            <a:r>
              <a:rPr lang="en-GB" dirty="0">
                <a:latin typeface="Cambria Math" panose="02040503050406030204" pitchFamily="18" charset="0"/>
                <a:ea typeface="Cambria Math" panose="02040503050406030204" pitchFamily="18" charset="0"/>
              </a:rPr>
              <a:t>may be embedded.</a:t>
            </a:r>
          </a:p>
        </p:txBody>
      </p:sp>
      <p:sp>
        <p:nvSpPr>
          <p:cNvPr id="4" name="Slide Number Placeholder 3"/>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956869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NTRU</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Dates back to 1996...  Various versions have been considered over the years</a:t>
            </a:r>
          </a:p>
          <a:p>
            <a:r>
              <a:rPr lang="en-GB" dirty="0">
                <a:latin typeface="Cambria Math" panose="02040503050406030204" pitchFamily="18" charset="0"/>
                <a:ea typeface="Cambria Math" panose="02040503050406030204" pitchFamily="18" charset="0"/>
              </a:rPr>
              <a:t>Fix a system parameter q in ℤ (more generally, an ideal q*R of R, but see later)</a:t>
            </a:r>
          </a:p>
          <a:p>
            <a:r>
              <a:rPr lang="en-GB" dirty="0">
                <a:latin typeface="Cambria Math" panose="02040503050406030204" pitchFamily="18" charset="0"/>
                <a:ea typeface="Cambria Math" panose="02040503050406030204" pitchFamily="18" charset="0"/>
              </a:rPr>
              <a:t>Choose a </a:t>
            </a:r>
            <a:r>
              <a:rPr lang="en-GB" b="1" dirty="0">
                <a:latin typeface="Cambria Math" panose="02040503050406030204" pitchFamily="18" charset="0"/>
                <a:ea typeface="Cambria Math" panose="02040503050406030204" pitchFamily="18" charset="0"/>
              </a:rPr>
              <a:t>reasonably short </a:t>
            </a:r>
            <a:r>
              <a:rPr lang="en-GB" dirty="0">
                <a:latin typeface="Cambria Math" panose="02040503050406030204" pitchFamily="18" charset="0"/>
                <a:ea typeface="Cambria Math" panose="02040503050406030204" pitchFamily="18" charset="0"/>
              </a:rPr>
              <a:t>private key (</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in M</a:t>
            </a:r>
          </a:p>
          <a:p>
            <a:r>
              <a:rPr lang="en-GB" dirty="0">
                <a:latin typeface="Cambria Math" panose="02040503050406030204" pitchFamily="18" charset="0"/>
                <a:ea typeface="Cambria Math" panose="02040503050406030204" pitchFamily="18" charset="0"/>
              </a:rPr>
              <a:t>‘Full’ </a:t>
            </a:r>
            <a:r>
              <a:rPr lang="en-GB" b="1" dirty="0">
                <a:latin typeface="Cambria Math" panose="02040503050406030204" pitchFamily="18" charset="0"/>
                <a:ea typeface="Cambria Math" panose="02040503050406030204" pitchFamily="18" charset="0"/>
              </a:rPr>
              <a:t>public key </a:t>
            </a:r>
            <a:r>
              <a:rPr lang="en-GB" dirty="0">
                <a:latin typeface="Cambria Math" panose="02040503050406030204" pitchFamily="18" charset="0"/>
                <a:ea typeface="Cambria Math" panose="02040503050406030204" pitchFamily="18" charset="0"/>
              </a:rPr>
              <a:t>is the submodule (lattice) L generated by (</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and (q,0) and (0,q)</a:t>
            </a:r>
          </a:p>
          <a:p>
            <a:r>
              <a:rPr lang="en-GB" dirty="0">
                <a:latin typeface="Cambria Math" panose="02040503050406030204" pitchFamily="18" charset="0"/>
                <a:ea typeface="Cambria Math" panose="02040503050406030204" pitchFamily="18" charset="0"/>
              </a:rPr>
              <a:t>By </a:t>
            </a:r>
            <a:r>
              <a:rPr lang="en-GB" b="1" dirty="0">
                <a:latin typeface="Cambria Math" panose="02040503050406030204" pitchFamily="18" charset="0"/>
                <a:ea typeface="Cambria Math" panose="02040503050406030204" pitchFamily="18" charset="0"/>
              </a:rPr>
              <a:t>ensuring that </a:t>
            </a:r>
            <a:r>
              <a:rPr lang="en-GB" b="1" dirty="0">
                <a:solidFill>
                  <a:srgbClr val="FF0000"/>
                </a:solidFill>
                <a:latin typeface="Cambria Math" panose="02040503050406030204" pitchFamily="18" charset="0"/>
                <a:ea typeface="Cambria Math" panose="02040503050406030204" pitchFamily="18" charset="0"/>
              </a:rPr>
              <a:t>f</a:t>
            </a:r>
            <a:r>
              <a:rPr lang="en-GB" b="1" dirty="0">
                <a:latin typeface="Cambria Math" panose="02040503050406030204" pitchFamily="18" charset="0"/>
                <a:ea typeface="Cambria Math" panose="02040503050406030204" pitchFamily="18" charset="0"/>
              </a:rPr>
              <a:t> and q are coprime</a:t>
            </a:r>
            <a:r>
              <a:rPr lang="en-GB" dirty="0">
                <a:latin typeface="Cambria Math" panose="02040503050406030204" pitchFamily="18" charset="0"/>
                <a:ea typeface="Cambria Math" panose="02040503050406030204" pitchFamily="18" charset="0"/>
              </a:rPr>
              <a:t>, we can ensure that the </a:t>
            </a:r>
            <a:r>
              <a:rPr lang="en-GB" dirty="0" err="1">
                <a:latin typeface="Cambria Math" panose="02040503050406030204" pitchFamily="18" charset="0"/>
                <a:ea typeface="Cambria Math" panose="02040503050406030204" pitchFamily="18" charset="0"/>
              </a:rPr>
              <a:t>Hermite</a:t>
            </a:r>
            <a:r>
              <a:rPr lang="en-GB" dirty="0">
                <a:latin typeface="Cambria Math" panose="02040503050406030204" pitchFamily="18" charset="0"/>
                <a:ea typeface="Cambria Math" panose="02040503050406030204" pitchFamily="18" charset="0"/>
              </a:rPr>
              <a:t> form of L over R gives basis (1,h), (0,q), for some h that satisfies </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h*</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x</a:t>
            </a:r>
            <a:r>
              <a:rPr lang="en-GB" dirty="0">
                <a:latin typeface="Cambria Math" panose="02040503050406030204" pitchFamily="18" charset="0"/>
                <a:ea typeface="Cambria Math" panose="02040503050406030204" pitchFamily="18" charset="0"/>
              </a:rPr>
              <a:t>*q, for some </a:t>
            </a:r>
            <a:r>
              <a:rPr lang="en-GB" dirty="0">
                <a:solidFill>
                  <a:srgbClr val="FF0000"/>
                </a:solidFill>
                <a:latin typeface="Cambria Math" panose="02040503050406030204" pitchFamily="18" charset="0"/>
                <a:ea typeface="Cambria Math" panose="02040503050406030204" pitchFamily="18" charset="0"/>
              </a:rPr>
              <a:t>x</a:t>
            </a:r>
          </a:p>
          <a:p>
            <a:r>
              <a:rPr lang="en-GB" dirty="0">
                <a:latin typeface="Cambria Math" panose="02040503050406030204" pitchFamily="18" charset="0"/>
                <a:ea typeface="Cambria Math" panose="02040503050406030204" pitchFamily="18" charset="0"/>
              </a:rPr>
              <a:t>Although the </a:t>
            </a:r>
            <a:r>
              <a:rPr lang="en-GB" b="1" dirty="0">
                <a:latin typeface="Cambria Math" panose="02040503050406030204" pitchFamily="18" charset="0"/>
                <a:ea typeface="Cambria Math" panose="02040503050406030204" pitchFamily="18" charset="0"/>
              </a:rPr>
              <a:t>Euclidean algorithm </a:t>
            </a:r>
            <a:r>
              <a:rPr lang="en-GB" dirty="0">
                <a:latin typeface="Cambria Math" panose="02040503050406030204" pitchFamily="18" charset="0"/>
                <a:ea typeface="Cambria Math" panose="02040503050406030204" pitchFamily="18" charset="0"/>
              </a:rPr>
              <a:t>need not be defined over R (not necessarily a </a:t>
            </a:r>
            <a:r>
              <a:rPr lang="en-GB" b="1" dirty="0">
                <a:latin typeface="Cambria Math" panose="02040503050406030204" pitchFamily="18" charset="0"/>
                <a:ea typeface="Cambria Math" panose="02040503050406030204" pitchFamily="18" charset="0"/>
              </a:rPr>
              <a:t>Euclidean domain</a:t>
            </a:r>
            <a:r>
              <a:rPr lang="en-GB" dirty="0">
                <a:latin typeface="Cambria Math" panose="02040503050406030204" pitchFamily="18" charset="0"/>
                <a:ea typeface="Cambria Math" panose="02040503050406030204" pitchFamily="18" charset="0"/>
              </a:rPr>
              <a:t>), we can use a bit of number theory to map the problem back to the integers, to find h (and </a:t>
            </a:r>
            <a:r>
              <a:rPr lang="en-GB" dirty="0">
                <a:solidFill>
                  <a:srgbClr val="FF0000"/>
                </a:solidFill>
                <a:latin typeface="Cambria Math" panose="02040503050406030204" pitchFamily="18" charset="0"/>
                <a:ea typeface="Cambria Math" panose="02040503050406030204" pitchFamily="18" charset="0"/>
              </a:rPr>
              <a:t>x</a:t>
            </a:r>
            <a:r>
              <a:rPr lang="en-GB" dirty="0">
                <a:latin typeface="Cambria Math" panose="02040503050406030204" pitchFamily="18" charset="0"/>
                <a:ea typeface="Cambria Math" panose="02040503050406030204" pitchFamily="18" charset="0"/>
              </a:rPr>
              <a:t>) efficiently</a:t>
            </a:r>
          </a:p>
          <a:p>
            <a:r>
              <a:rPr lang="en-GB" dirty="0">
                <a:latin typeface="Cambria Math" panose="02040503050406030204" pitchFamily="18" charset="0"/>
                <a:ea typeface="Cambria Math" panose="02040503050406030204" pitchFamily="18" charset="0"/>
              </a:rPr>
              <a:t>Then h alone encodes the public key (the system parameter q being fixed)</a:t>
            </a:r>
          </a:p>
        </p:txBody>
      </p:sp>
      <p:sp>
        <p:nvSpPr>
          <p:cNvPr id="4" name="Slide Number Placeholder 3"/>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64595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NTRU </a:t>
            </a:r>
            <a:r>
              <a:rPr lang="en-GB" dirty="0" err="1"/>
              <a:t>encipherment</a:t>
            </a:r>
            <a:r>
              <a:rPr lang="en-GB" dirty="0"/>
              <a:t> (Generic)</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Pick </a:t>
            </a:r>
            <a:r>
              <a:rPr lang="en-GB" b="1" dirty="0">
                <a:latin typeface="Cambria Math" panose="02040503050406030204" pitchFamily="18" charset="0"/>
                <a:ea typeface="Cambria Math" panose="02040503050406030204" pitchFamily="18" charset="0"/>
              </a:rPr>
              <a:t>short</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ephemeral</a:t>
            </a:r>
            <a:r>
              <a:rPr lang="en-GB" dirty="0">
                <a:latin typeface="Cambria Math" panose="02040503050406030204" pitchFamily="18" charset="0"/>
                <a:ea typeface="Cambria Math" panose="02040503050406030204" pitchFamily="18" charset="0"/>
              </a:rPr>
              <a:t> elements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in R</a:t>
            </a:r>
          </a:p>
          <a:p>
            <a:r>
              <a:rPr lang="en-GB" dirty="0">
                <a:latin typeface="Cambria Math" panose="02040503050406030204" pitchFamily="18" charset="0"/>
                <a:ea typeface="Cambria Math" panose="02040503050406030204" pitchFamily="18" charset="0"/>
              </a:rPr>
              <a:t>Combine these with public key to make </a:t>
            </a:r>
            <a:r>
              <a:rPr lang="en-GB" b="1" dirty="0" err="1">
                <a:latin typeface="Cambria Math" panose="02040503050406030204" pitchFamily="18" charset="0"/>
                <a:ea typeface="Cambria Math" panose="02040503050406030204" pitchFamily="18" charset="0"/>
              </a:rPr>
              <a:t>ciphertext</a:t>
            </a:r>
            <a:r>
              <a:rPr lang="en-GB" dirty="0">
                <a:latin typeface="Cambria Math" panose="02040503050406030204" pitchFamily="18" charset="0"/>
                <a:ea typeface="Cambria Math" panose="02040503050406030204" pitchFamily="18" charset="0"/>
              </a:rPr>
              <a: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c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*h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q*R   (a </a:t>
            </a:r>
            <a:r>
              <a:rPr lang="en-GB" b="1"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of the </a:t>
            </a:r>
            <a:r>
              <a:rPr lang="en-GB" b="1" dirty="0">
                <a:latin typeface="Cambria Math" panose="02040503050406030204" pitchFamily="18" charset="0"/>
                <a:ea typeface="Cambria Math" panose="02040503050406030204" pitchFamily="18" charset="0"/>
              </a:rPr>
              <a:t>ideal</a:t>
            </a:r>
            <a:r>
              <a:rPr lang="en-GB" dirty="0">
                <a:latin typeface="Cambria Math" panose="02040503050406030204" pitchFamily="18" charset="0"/>
                <a:ea typeface="Cambria Math" panose="02040503050406030204" pitchFamily="18" charset="0"/>
              </a:rPr>
              <a:t> q*R) </a:t>
            </a:r>
          </a:p>
          <a:p>
            <a:r>
              <a:rPr lang="en-GB" dirty="0">
                <a:latin typeface="Cambria Math" panose="02040503050406030204" pitchFamily="18" charset="0"/>
                <a:ea typeface="Cambria Math" panose="02040503050406030204" pitchFamily="18" charset="0"/>
              </a:rPr>
              <a:t>To decipher, multiply by </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and add q*R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c*</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*h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q*R)*</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q*R</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a:t>
            </a:r>
            <a:r>
              <a:rPr lang="en-GB" dirty="0">
                <a:solidFill>
                  <a:srgbClr val="FF0000"/>
                </a:solidFill>
                <a:latin typeface="Cambria Math" panose="02040503050406030204" pitchFamily="18" charset="0"/>
                <a:ea typeface="Cambria Math" panose="02040503050406030204" pitchFamily="18" charset="0"/>
              </a:rPr>
              <a:t>x</a:t>
            </a:r>
            <a:r>
              <a:rPr lang="en-GB" dirty="0">
                <a:latin typeface="Cambria Math" panose="02040503050406030204" pitchFamily="18" charset="0"/>
                <a:ea typeface="Cambria Math" panose="02040503050406030204" pitchFamily="18" charset="0"/>
              </a:rPr>
              <a:t>*q)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q*R*</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q*R</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q*R</a:t>
            </a:r>
          </a:p>
          <a:p>
            <a:r>
              <a:rPr lang="en-GB" dirty="0">
                <a:latin typeface="Cambria Math" panose="02040503050406030204" pitchFamily="18" charset="0"/>
                <a:ea typeface="Cambria Math" panose="02040503050406030204" pitchFamily="18" charset="0"/>
              </a:rPr>
              <a:t>The ideal q*R has a ‘nice’ fundamental region (</a:t>
            </a:r>
            <a:r>
              <a:rPr lang="en-GB" b="1" dirty="0" err="1">
                <a:latin typeface="Cambria Math" panose="02040503050406030204" pitchFamily="18" charset="0"/>
                <a:ea typeface="Cambria Math" panose="02040503050406030204" pitchFamily="18" charset="0"/>
              </a:rPr>
              <a:t>Voronoi</a:t>
            </a:r>
            <a:r>
              <a:rPr lang="en-GB" b="1" dirty="0">
                <a:latin typeface="Cambria Math" panose="02040503050406030204" pitchFamily="18" charset="0"/>
                <a:ea typeface="Cambria Math" panose="02040503050406030204" pitchFamily="18" charset="0"/>
              </a:rPr>
              <a:t> cell </a:t>
            </a:r>
            <a:r>
              <a:rPr lang="en-GB" dirty="0">
                <a:latin typeface="Cambria Math" panose="02040503050406030204" pitchFamily="18" charset="0"/>
                <a:ea typeface="Cambria Math" panose="02040503050406030204" pitchFamily="18" charset="0"/>
              </a:rPr>
              <a:t>is a cube) and so </a:t>
            </a:r>
            <a:r>
              <a:rPr lang="en-GB" b="1" dirty="0">
                <a:latin typeface="Cambria Math" panose="02040503050406030204" pitchFamily="18" charset="0"/>
                <a:ea typeface="Cambria Math" panose="02040503050406030204" pitchFamily="18" charset="0"/>
              </a:rPr>
              <a:t>provided that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is short enough </a:t>
            </a:r>
            <a:r>
              <a:rPr lang="en-GB" dirty="0">
                <a:latin typeface="Cambria Math" panose="02040503050406030204" pitchFamily="18" charset="0"/>
                <a:ea typeface="Cambria Math" panose="02040503050406030204" pitchFamily="18" charset="0"/>
              </a:rPr>
              <a:t>(in ∞-norm), one can simply read it by reducing coordinates of c*</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independently </a:t>
            </a:r>
          </a:p>
          <a:p>
            <a:r>
              <a:rPr lang="en-GB" dirty="0">
                <a:latin typeface="Cambria Math" panose="02040503050406030204" pitchFamily="18" charset="0"/>
                <a:ea typeface="Cambria Math" panose="02040503050406030204" pitchFamily="18" charset="0"/>
              </a:rPr>
              <a:t>Hence, information about the ephemeral elements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may be extracted; and typically </a:t>
            </a:r>
            <a:r>
              <a:rPr lang="en-GB" b="1" dirty="0">
                <a:latin typeface="Cambria Math" panose="02040503050406030204" pitchFamily="18" charset="0"/>
                <a:ea typeface="Cambria Math" panose="02040503050406030204" pitchFamily="18" charset="0"/>
              </a:rPr>
              <a:t>extra structure </a:t>
            </a:r>
            <a:r>
              <a:rPr lang="en-GB" dirty="0">
                <a:latin typeface="Cambria Math" panose="02040503050406030204" pitchFamily="18" charset="0"/>
                <a:ea typeface="Cambria Math" panose="02040503050406030204" pitchFamily="18" charset="0"/>
              </a:rPr>
              <a:t>is included in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so as to expedite this process</a:t>
            </a:r>
          </a:p>
        </p:txBody>
      </p:sp>
      <p:sp>
        <p:nvSpPr>
          <p:cNvPr id="4" name="Slide Number Placeholder 3"/>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3847451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NTRU hard problems</a:t>
            </a:r>
          </a:p>
        </p:txBody>
      </p:sp>
      <p:sp>
        <p:nvSpPr>
          <p:cNvPr id="3" name="Content Placeholder 2"/>
          <p:cNvSpPr>
            <a:spLocks noGrp="1"/>
          </p:cNvSpPr>
          <p:nvPr>
            <p:ph idx="1"/>
          </p:nvPr>
        </p:nvSpPr>
        <p:spPr/>
        <p:txBody>
          <a:bodyPr>
            <a:normAutofit/>
          </a:bodyPr>
          <a:lstStyle/>
          <a:p>
            <a:r>
              <a:rPr lang="en-GB" b="1" dirty="0">
                <a:latin typeface="Cambria Math" panose="02040503050406030204" pitchFamily="18" charset="0"/>
                <a:ea typeface="Cambria Math" panose="02040503050406030204" pitchFamily="18" charset="0"/>
              </a:rPr>
              <a:t>Distinguish </a:t>
            </a:r>
            <a:r>
              <a:rPr lang="en-GB" b="1" dirty="0" err="1">
                <a:latin typeface="Cambria Math" panose="02040503050406030204" pitchFamily="18" charset="0"/>
                <a:ea typeface="Cambria Math" panose="02040503050406030204" pitchFamily="18" charset="0"/>
              </a:rPr>
              <a:t>ciphertext</a:t>
            </a:r>
            <a:r>
              <a:rPr lang="en-GB" b="1" dirty="0">
                <a:latin typeface="Cambria Math" panose="02040503050406030204" pitchFamily="18" charset="0"/>
                <a:ea typeface="Cambria Math" panose="02040503050406030204" pitchFamily="18" charset="0"/>
              </a:rPr>
              <a:t> from random</a:t>
            </a:r>
          </a:p>
          <a:p>
            <a:pPr lvl="1"/>
            <a:r>
              <a:rPr lang="en-GB" dirty="0">
                <a:latin typeface="Cambria Math" panose="02040503050406030204" pitchFamily="18" charset="0"/>
                <a:ea typeface="Cambria Math" panose="02040503050406030204" pitchFamily="18" charset="0"/>
              </a:rPr>
              <a:t>In M, </a:t>
            </a:r>
            <a:r>
              <a:rPr lang="en-GB"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(0,c) + L  contains ‘short’ element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so this </a:t>
            </a:r>
            <a:r>
              <a:rPr lang="en-GB"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is ‘special’ because it contains an </a:t>
            </a:r>
            <a:r>
              <a:rPr lang="en-GB" b="1" dirty="0">
                <a:latin typeface="Cambria Math" panose="02040503050406030204" pitchFamily="18" charset="0"/>
                <a:ea typeface="Cambria Math" panose="02040503050406030204" pitchFamily="18" charset="0"/>
              </a:rPr>
              <a:t>atypical element</a:t>
            </a:r>
          </a:p>
          <a:p>
            <a:pPr lvl="1"/>
            <a:r>
              <a:rPr lang="en-GB" b="1" dirty="0">
                <a:latin typeface="Cambria Math" panose="02040503050406030204" pitchFamily="18" charset="0"/>
                <a:ea typeface="Cambria Math" panose="02040503050406030204" pitchFamily="18" charset="0"/>
              </a:rPr>
              <a:t>Close Vector Problem</a:t>
            </a:r>
            <a:r>
              <a:rPr lang="en-GB" dirty="0">
                <a:latin typeface="Cambria Math" panose="02040503050406030204" pitchFamily="18" charset="0"/>
                <a:ea typeface="Cambria Math" panose="02040503050406030204" pitchFamily="18" charset="0"/>
              </a:rPr>
              <a:t>: distinguish a ‘special’ </a:t>
            </a:r>
            <a:r>
              <a:rPr lang="en-GB"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of L from a random one</a:t>
            </a:r>
          </a:p>
          <a:p>
            <a:r>
              <a:rPr lang="en-GB" b="1" dirty="0">
                <a:latin typeface="Cambria Math" panose="02040503050406030204" pitchFamily="18" charset="0"/>
                <a:ea typeface="Cambria Math" panose="02040503050406030204" pitchFamily="18" charset="0"/>
              </a:rPr>
              <a:t>Security reduction</a:t>
            </a:r>
            <a:r>
              <a:rPr lang="en-GB" dirty="0">
                <a:latin typeface="Cambria Math" panose="02040503050406030204" pitchFamily="18" charset="0"/>
                <a:ea typeface="Cambria Math" panose="02040503050406030204" pitchFamily="18" charset="0"/>
              </a:rPr>
              <a:t>: assume that no efficient algorithm exists that successfully distinguishes atypical </a:t>
            </a:r>
            <a:r>
              <a:rPr lang="en-GB" dirty="0" err="1">
                <a:latin typeface="Cambria Math" panose="02040503050406030204" pitchFamily="18" charset="0"/>
                <a:ea typeface="Cambria Math" panose="02040503050406030204" pitchFamily="18" charset="0"/>
              </a:rPr>
              <a:t>cosets</a:t>
            </a:r>
            <a:r>
              <a:rPr lang="en-GB" dirty="0">
                <a:latin typeface="Cambria Math" panose="02040503050406030204" pitchFamily="18" charset="0"/>
                <a:ea typeface="Cambria Math" panose="02040503050406030204" pitchFamily="18" charset="0"/>
              </a:rPr>
              <a:t> of L, then check that your primitive / scheme / protocol is provably secure under that assumption</a:t>
            </a:r>
          </a:p>
          <a:p>
            <a:r>
              <a:rPr lang="en-GB" b="1" dirty="0">
                <a:latin typeface="Cambria Math" panose="02040503050406030204" pitchFamily="18" charset="0"/>
                <a:ea typeface="Cambria Math" panose="02040503050406030204" pitchFamily="18" charset="0"/>
              </a:rPr>
              <a:t>Cryptanalysis</a:t>
            </a:r>
            <a:r>
              <a:rPr lang="en-GB" dirty="0">
                <a:latin typeface="Cambria Math" panose="02040503050406030204" pitchFamily="18" charset="0"/>
                <a:ea typeface="Cambria Math" panose="02040503050406030204" pitchFamily="18" charset="0"/>
              </a:rPr>
              <a:t>: generate compelling evidence(!) for/against the assumption</a:t>
            </a:r>
          </a:p>
          <a:p>
            <a:r>
              <a:rPr lang="en-GB" dirty="0">
                <a:latin typeface="Cambria Math" panose="02040503050406030204" pitchFamily="18" charset="0"/>
                <a:ea typeface="Cambria Math" panose="02040503050406030204" pitchFamily="18" charset="0"/>
              </a:rPr>
              <a:t>Moreover, L itself contains the ‘short’ (structured?) element (</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but depending on how parameters and structure are chosen, this may or may not be atypical, potentially leading to a </a:t>
            </a:r>
            <a:r>
              <a:rPr lang="en-GB" b="1" dirty="0">
                <a:latin typeface="Cambria Math" panose="02040503050406030204" pitchFamily="18" charset="0"/>
                <a:ea typeface="Cambria Math" panose="02040503050406030204" pitchFamily="18" charset="0"/>
              </a:rPr>
              <a:t>key attack </a:t>
            </a:r>
            <a:r>
              <a:rPr lang="en-GB" dirty="0">
                <a:latin typeface="Cambria Math" panose="02040503050406030204" pitchFamily="18" charset="0"/>
                <a:ea typeface="Cambria Math" panose="02040503050406030204" pitchFamily="18" charset="0"/>
              </a:rPr>
              <a:t>(Short Vector Problem)</a:t>
            </a:r>
          </a:p>
        </p:txBody>
      </p:sp>
      <p:sp>
        <p:nvSpPr>
          <p:cNvPr id="4" name="Slide Number Placeholder 3"/>
          <p:cNvSpPr>
            <a:spLocks noGrp="1"/>
          </p:cNvSpPr>
          <p:nvPr>
            <p:ph type="sldNum" sz="quarter" idx="12"/>
          </p:nvPr>
        </p:nvSpPr>
        <p:spPr/>
        <p:txBody>
          <a:bodyPr/>
          <a:lstStyle/>
          <a:p>
            <a:fld id="{4FAB73BC-B049-4115-A692-8D63A059BFB8}" type="slidenum">
              <a:rPr lang="en-US" smtClean="0"/>
              <a:t>16</a:t>
            </a:fld>
            <a:endParaRPr lang="en-US" dirty="0"/>
          </a:p>
        </p:txBody>
      </p:sp>
    </p:spTree>
    <p:extLst>
      <p:ext uri="{BB962C8B-B14F-4D97-AF65-F5344CB8AC3E}">
        <p14:creationId xmlns:p14="http://schemas.microsoft.com/office/powerpoint/2010/main" val="3005747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Ring-LWE</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Fix q in ℤ, as before</a:t>
            </a:r>
          </a:p>
          <a:p>
            <a:r>
              <a:rPr lang="en-GB" dirty="0">
                <a:latin typeface="Cambria Math" panose="02040503050406030204" pitchFamily="18" charset="0"/>
                <a:ea typeface="Cambria Math" panose="02040503050406030204" pitchFamily="18" charset="0"/>
              </a:rPr>
              <a:t>Fix b in R, another system parameter</a:t>
            </a:r>
          </a:p>
          <a:p>
            <a:r>
              <a:rPr lang="en-GB" dirty="0">
                <a:latin typeface="Cambria Math" panose="02040503050406030204" pitchFamily="18" charset="0"/>
                <a:ea typeface="Cambria Math" panose="02040503050406030204" pitchFamily="18" charset="0"/>
              </a:rPr>
              <a:t>Public submodule L is generated by (1,b), (0,q), </a:t>
            </a:r>
            <a:r>
              <a:rPr lang="en-GB" b="1" dirty="0">
                <a:latin typeface="Cambria Math" panose="02040503050406030204" pitchFamily="18" charset="0"/>
                <a:ea typeface="Cambria Math" panose="02040503050406030204" pitchFamily="18" charset="0"/>
              </a:rPr>
              <a:t>independent of key</a:t>
            </a:r>
          </a:p>
          <a:p>
            <a:r>
              <a:rPr lang="en-GB" dirty="0">
                <a:latin typeface="Cambria Math" panose="02040503050406030204" pitchFamily="18" charset="0"/>
                <a:ea typeface="Cambria Math" panose="02040503050406030204" pitchFamily="18" charset="0"/>
              </a:rPr>
              <a:t>Choose a </a:t>
            </a:r>
            <a:r>
              <a:rPr lang="en-GB" b="1" dirty="0">
                <a:latin typeface="Cambria Math" panose="02040503050406030204" pitchFamily="18" charset="0"/>
                <a:ea typeface="Cambria Math" panose="02040503050406030204" pitchFamily="18" charset="0"/>
              </a:rPr>
              <a:t>reasonably short </a:t>
            </a:r>
            <a:r>
              <a:rPr lang="en-GB" dirty="0">
                <a:latin typeface="Cambria Math" panose="02040503050406030204" pitchFamily="18" charset="0"/>
                <a:ea typeface="Cambria Math" panose="02040503050406030204" pitchFamily="18" charset="0"/>
              </a:rPr>
              <a:t>private key (</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in M</a:t>
            </a:r>
          </a:p>
          <a:p>
            <a:r>
              <a:rPr lang="en-GB" dirty="0">
                <a:latin typeface="Cambria Math" panose="02040503050406030204" pitchFamily="18" charset="0"/>
                <a:ea typeface="Cambria Math" panose="02040503050406030204" pitchFamily="18" charset="0"/>
              </a:rPr>
              <a:t>‘Full’ </a:t>
            </a:r>
            <a:r>
              <a:rPr lang="en-GB" b="1" dirty="0">
                <a:latin typeface="Cambria Math" panose="02040503050406030204" pitchFamily="18" charset="0"/>
                <a:ea typeface="Cambria Math" panose="02040503050406030204" pitchFamily="18" charset="0"/>
              </a:rPr>
              <a:t>public key </a:t>
            </a:r>
            <a:r>
              <a:rPr lang="en-GB" dirty="0">
                <a:latin typeface="Cambria Math" panose="02040503050406030204" pitchFamily="18" charset="0"/>
                <a:ea typeface="Cambria Math" panose="02040503050406030204" pitchFamily="18" charset="0"/>
              </a:rPr>
              <a:t>is the </a:t>
            </a:r>
            <a:r>
              <a:rPr lang="en-GB"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(0,h) + L = (</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L</a:t>
            </a:r>
          </a:p>
          <a:p>
            <a:r>
              <a:rPr lang="en-GB" dirty="0">
                <a:latin typeface="Cambria Math" panose="02040503050406030204" pitchFamily="18" charset="0"/>
                <a:ea typeface="Cambria Math" panose="02040503050406030204" pitchFamily="18" charset="0"/>
              </a:rPr>
              <a:t>This is found by solving h + q*R = </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b*</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q*R</a:t>
            </a:r>
          </a:p>
          <a:p>
            <a:r>
              <a:rPr lang="en-GB" dirty="0">
                <a:latin typeface="Cambria Math" panose="02040503050406030204" pitchFamily="18" charset="0"/>
                <a:ea typeface="Cambria Math" panose="02040503050406030204" pitchFamily="18" charset="0"/>
              </a:rPr>
              <a:t>So again, we (</a:t>
            </a:r>
            <a:r>
              <a:rPr lang="en-GB" dirty="0" err="1">
                <a:latin typeface="Cambria Math" panose="02040503050406030204" pitchFamily="18" charset="0"/>
                <a:ea typeface="Cambria Math" panose="02040503050406030204" pitchFamily="18" charset="0"/>
              </a:rPr>
              <a:t>Hermite</a:t>
            </a:r>
            <a:r>
              <a:rPr lang="en-GB" dirty="0">
                <a:latin typeface="Cambria Math" panose="02040503050406030204" pitchFamily="18" charset="0"/>
                <a:ea typeface="Cambria Math" panose="02040503050406030204" pitchFamily="18" charset="0"/>
              </a:rPr>
              <a:t>-) reduce each coordinate of </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b*</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modulo q, to find public key h inside the cube</a:t>
            </a:r>
          </a:p>
          <a:p>
            <a:r>
              <a:rPr lang="en-GB" b="1" dirty="0">
                <a:latin typeface="Cambria Math" panose="02040503050406030204" pitchFamily="18" charset="0"/>
                <a:ea typeface="Cambria Math" panose="02040503050406030204" pitchFamily="18" charset="0"/>
              </a:rPr>
              <a:t>Inhomogeneous</a:t>
            </a:r>
            <a:r>
              <a:rPr lang="en-GB" dirty="0">
                <a:latin typeface="Cambria Math" panose="02040503050406030204" pitchFamily="18" charset="0"/>
                <a:ea typeface="Cambria Math" panose="02040503050406030204" pitchFamily="18" charset="0"/>
              </a:rPr>
              <a:t> version of NTRU; </a:t>
            </a:r>
            <a:r>
              <a:rPr lang="en-GB" b="1" dirty="0">
                <a:latin typeface="Cambria Math" panose="02040503050406030204" pitchFamily="18" charset="0"/>
                <a:ea typeface="Cambria Math" panose="02040503050406030204" pitchFamily="18" charset="0"/>
              </a:rPr>
              <a:t>no conceptual need for Euclidean algorithm</a:t>
            </a:r>
          </a:p>
        </p:txBody>
      </p:sp>
      <p:sp>
        <p:nvSpPr>
          <p:cNvPr id="4" name="Slide Number Placeholder 3"/>
          <p:cNvSpPr>
            <a:spLocks noGrp="1"/>
          </p:cNvSpPr>
          <p:nvPr>
            <p:ph type="sldNum" sz="quarter" idx="12"/>
          </p:nvPr>
        </p:nvSpPr>
        <p:spPr/>
        <p:txBody>
          <a:bodyPr/>
          <a:lstStyle/>
          <a:p>
            <a:fld id="{4FAB73BC-B049-4115-A692-8D63A059BFB8}" type="slidenum">
              <a:rPr lang="en-US" smtClean="0"/>
              <a:t>17</a:t>
            </a:fld>
            <a:endParaRPr lang="en-US" dirty="0"/>
          </a:p>
        </p:txBody>
      </p:sp>
    </p:spTree>
    <p:extLst>
      <p:ext uri="{BB962C8B-B14F-4D97-AF65-F5344CB8AC3E}">
        <p14:creationId xmlns:p14="http://schemas.microsoft.com/office/powerpoint/2010/main" val="1301621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Ring-LWE </a:t>
            </a:r>
            <a:r>
              <a:rPr lang="en-GB" dirty="0" err="1"/>
              <a:t>encipherment</a:t>
            </a:r>
            <a:r>
              <a:rPr lang="en-GB" dirty="0"/>
              <a:t> (Generic)</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Pick </a:t>
            </a:r>
            <a:r>
              <a:rPr lang="en-GB" b="1" dirty="0">
                <a:latin typeface="Cambria Math" panose="02040503050406030204" pitchFamily="18" charset="0"/>
                <a:ea typeface="Cambria Math" panose="02040503050406030204" pitchFamily="18" charset="0"/>
              </a:rPr>
              <a:t>short</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ephemeral</a:t>
            </a:r>
            <a:r>
              <a:rPr lang="en-GB" dirty="0">
                <a:latin typeface="Cambria Math" panose="02040503050406030204" pitchFamily="18" charset="0"/>
                <a:ea typeface="Cambria Math" panose="02040503050406030204" pitchFamily="18" charset="0"/>
              </a:rPr>
              <a:t> elements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in R</a:t>
            </a:r>
          </a:p>
          <a:p>
            <a:r>
              <a:rPr lang="en-GB" dirty="0">
                <a:latin typeface="Cambria Math" panose="02040503050406030204" pitchFamily="18" charset="0"/>
                <a:ea typeface="Cambria Math" panose="02040503050406030204" pitchFamily="18" charset="0"/>
              </a:rPr>
              <a:t>Combine these with public key to make </a:t>
            </a:r>
            <a:r>
              <a:rPr lang="en-GB" b="1" dirty="0" err="1">
                <a:latin typeface="Cambria Math" panose="02040503050406030204" pitchFamily="18" charset="0"/>
                <a:ea typeface="Cambria Math" panose="02040503050406030204" pitchFamily="18" charset="0"/>
              </a:rPr>
              <a:t>ciphertext</a:t>
            </a:r>
            <a:r>
              <a:rPr lang="en-GB" dirty="0">
                <a:latin typeface="Cambria Math" panose="02040503050406030204" pitchFamily="18" charset="0"/>
                <a:ea typeface="Cambria Math" panose="02040503050406030204" pitchFamily="18" charset="0"/>
              </a:rPr>
              <a: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c</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*b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q*R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c</a:t>
            </a:r>
            <a:r>
              <a:rPr lang="en-GB" baseline="-25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*h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 q*R   (</a:t>
            </a:r>
            <a:r>
              <a:rPr lang="en-GB" b="1" dirty="0" err="1">
                <a:latin typeface="Cambria Math" panose="02040503050406030204" pitchFamily="18" charset="0"/>
                <a:ea typeface="Cambria Math" panose="02040503050406030204" pitchFamily="18" charset="0"/>
              </a:rPr>
              <a:t>cosets</a:t>
            </a:r>
            <a:r>
              <a:rPr lang="en-GB" dirty="0">
                <a:latin typeface="Cambria Math" panose="02040503050406030204" pitchFamily="18" charset="0"/>
                <a:ea typeface="Cambria Math" panose="02040503050406030204" pitchFamily="18" charset="0"/>
              </a:rPr>
              <a:t> of the </a:t>
            </a:r>
            <a:r>
              <a:rPr lang="en-GB" b="1" dirty="0">
                <a:latin typeface="Cambria Math" panose="02040503050406030204" pitchFamily="18" charset="0"/>
                <a:ea typeface="Cambria Math" panose="02040503050406030204" pitchFamily="18" charset="0"/>
              </a:rPr>
              <a:t>ideal</a:t>
            </a:r>
            <a:r>
              <a:rPr lang="en-GB" dirty="0">
                <a:latin typeface="Cambria Math" panose="02040503050406030204" pitchFamily="18" charset="0"/>
                <a:ea typeface="Cambria Math" panose="02040503050406030204" pitchFamily="18" charset="0"/>
              </a:rPr>
              <a:t> q*R) </a:t>
            </a:r>
          </a:p>
          <a:p>
            <a:r>
              <a:rPr lang="en-GB" dirty="0">
                <a:latin typeface="Cambria Math" panose="02040503050406030204" pitchFamily="18" charset="0"/>
                <a:ea typeface="Cambria Math" panose="02040503050406030204" pitchFamily="18" charset="0"/>
              </a:rPr>
              <a:t>To decipher, combine linearly using </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c</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c</a:t>
            </a:r>
            <a:r>
              <a:rPr lang="en-GB" baseline="-25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*b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q*R)*</a:t>
            </a:r>
            <a:r>
              <a:rPr lang="en-GB" dirty="0">
                <a:solidFill>
                  <a:srgbClr val="FF0000"/>
                </a:solidFill>
                <a:latin typeface="Cambria Math" panose="02040503050406030204" pitchFamily="18" charset="0"/>
                <a:ea typeface="Cambria Math" panose="02040503050406030204" pitchFamily="18" charset="0"/>
              </a:rPr>
              <a:t>f </a:t>
            </a:r>
            <a:r>
              <a:rPr lang="en-GB" dirty="0">
                <a:latin typeface="Cambria Math" panose="02040503050406030204" pitchFamily="18" charset="0"/>
                <a:ea typeface="Cambria Math" panose="02040503050406030204" pitchFamily="18" charset="0"/>
              </a:rPr>
              <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*h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 q*R</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*b*</a:t>
            </a:r>
            <a:r>
              <a:rPr lang="en-GB" dirty="0">
                <a:solidFill>
                  <a:srgbClr val="FF0000"/>
                </a:solidFill>
                <a:latin typeface="Cambria Math" panose="02040503050406030204" pitchFamily="18" charset="0"/>
                <a:ea typeface="Cambria Math" panose="02040503050406030204" pitchFamily="18" charset="0"/>
              </a:rPr>
              <a:t>f </a:t>
            </a:r>
            <a:r>
              <a:rPr lang="en-GB" dirty="0">
                <a:latin typeface="Cambria Math" panose="02040503050406030204" pitchFamily="18" charset="0"/>
                <a:ea typeface="Cambria Math" panose="02040503050406030204" pitchFamily="18" charset="0"/>
              </a:rPr>
              <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 </a:t>
            </a:r>
            <a:r>
              <a:rPr lang="en-GB" dirty="0">
                <a:latin typeface="Cambria Math" panose="02040503050406030204" pitchFamily="18" charset="0"/>
                <a:ea typeface="Cambria Math" panose="02040503050406030204" pitchFamily="18" charset="0"/>
              </a:rPr>
              <a: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*h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 q*R</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 q*R</a:t>
            </a:r>
          </a:p>
          <a:p>
            <a:r>
              <a:rPr lang="en-GB" dirty="0">
                <a:latin typeface="Cambria Math" panose="02040503050406030204" pitchFamily="18" charset="0"/>
                <a:ea typeface="Cambria Math" panose="02040503050406030204" pitchFamily="18" charset="0"/>
              </a:rPr>
              <a:t>As before, </a:t>
            </a:r>
            <a:r>
              <a:rPr lang="en-GB" b="1" dirty="0">
                <a:latin typeface="Cambria Math" panose="02040503050406030204" pitchFamily="18" charset="0"/>
                <a:ea typeface="Cambria Math" panose="02040503050406030204" pitchFamily="18" charset="0"/>
              </a:rPr>
              <a:t>provided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is short enough </a:t>
            </a:r>
            <a:r>
              <a:rPr lang="en-GB" dirty="0">
                <a:latin typeface="Cambria Math" panose="02040503050406030204" pitchFamily="18" charset="0"/>
                <a:ea typeface="Cambria Math" panose="02040503050406030204" pitchFamily="18" charset="0"/>
              </a:rPr>
              <a:t>(in ∞-norm), one can simply read it by reducing coordinates of (c</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 + c</a:t>
            </a:r>
            <a:r>
              <a:rPr lang="en-GB" baseline="-25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independently </a:t>
            </a:r>
          </a:p>
          <a:p>
            <a:r>
              <a:rPr lang="en-GB" dirty="0">
                <a:latin typeface="Cambria Math" panose="02040503050406030204" pitchFamily="18" charset="0"/>
                <a:ea typeface="Cambria Math" panose="02040503050406030204" pitchFamily="18" charset="0"/>
              </a:rPr>
              <a:t>Hence, information about the ephemeral elements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 may be extracted; and typically </a:t>
            </a:r>
            <a:r>
              <a:rPr lang="en-GB" b="1" dirty="0">
                <a:latin typeface="Cambria Math" panose="02040503050406030204" pitchFamily="18" charset="0"/>
                <a:ea typeface="Cambria Math" panose="02040503050406030204" pitchFamily="18" charset="0"/>
              </a:rPr>
              <a:t>extra structure </a:t>
            </a:r>
            <a:r>
              <a:rPr lang="en-GB" dirty="0">
                <a:latin typeface="Cambria Math" panose="02040503050406030204" pitchFamily="18" charset="0"/>
                <a:ea typeface="Cambria Math" panose="02040503050406030204" pitchFamily="18" charset="0"/>
              </a:rPr>
              <a:t>is included in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f</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so as to expedite this process</a:t>
            </a:r>
          </a:p>
        </p:txBody>
      </p:sp>
      <p:sp>
        <p:nvSpPr>
          <p:cNvPr id="4" name="Slide Number Placeholder 3"/>
          <p:cNvSpPr>
            <a:spLocks noGrp="1"/>
          </p:cNvSpPr>
          <p:nvPr>
            <p:ph type="sldNum" sz="quarter" idx="12"/>
          </p:nvPr>
        </p:nvSpPr>
        <p:spPr/>
        <p:txBody>
          <a:bodyPr/>
          <a:lstStyle/>
          <a:p>
            <a:fld id="{4FAB73BC-B049-4115-A692-8D63A059BFB8}" type="slidenum">
              <a:rPr lang="en-US" smtClean="0"/>
              <a:t>18</a:t>
            </a:fld>
            <a:endParaRPr lang="en-US" dirty="0"/>
          </a:p>
        </p:txBody>
      </p:sp>
    </p:spTree>
    <p:extLst>
      <p:ext uri="{BB962C8B-B14F-4D97-AF65-F5344CB8AC3E}">
        <p14:creationId xmlns:p14="http://schemas.microsoft.com/office/powerpoint/2010/main" val="6473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Ring-LWE hard problem</a:t>
            </a:r>
          </a:p>
        </p:txBody>
      </p:sp>
      <p:sp>
        <p:nvSpPr>
          <p:cNvPr id="3" name="Content Placeholder 2"/>
          <p:cNvSpPr>
            <a:spLocks noGrp="1"/>
          </p:cNvSpPr>
          <p:nvPr>
            <p:ph idx="1"/>
          </p:nvPr>
        </p:nvSpPr>
        <p:spPr/>
        <p:txBody>
          <a:bodyPr>
            <a:normAutofit/>
          </a:bodyPr>
          <a:lstStyle/>
          <a:p>
            <a:r>
              <a:rPr lang="en-GB" b="1" dirty="0">
                <a:latin typeface="Cambria Math" panose="02040503050406030204" pitchFamily="18" charset="0"/>
                <a:ea typeface="Cambria Math" panose="02040503050406030204" pitchFamily="18" charset="0"/>
              </a:rPr>
              <a:t>Distinguish </a:t>
            </a:r>
            <a:r>
              <a:rPr lang="en-GB" b="1" dirty="0" err="1">
                <a:latin typeface="Cambria Math" panose="02040503050406030204" pitchFamily="18" charset="0"/>
                <a:ea typeface="Cambria Math" panose="02040503050406030204" pitchFamily="18" charset="0"/>
              </a:rPr>
              <a:t>ciphertext</a:t>
            </a:r>
            <a:r>
              <a:rPr lang="en-GB" b="1" dirty="0">
                <a:latin typeface="Cambria Math" panose="02040503050406030204" pitchFamily="18" charset="0"/>
                <a:ea typeface="Cambria Math" panose="02040503050406030204" pitchFamily="18" charset="0"/>
              </a:rPr>
              <a:t> from random</a:t>
            </a:r>
          </a:p>
          <a:p>
            <a:pPr lvl="1"/>
            <a:r>
              <a:rPr lang="en-GB" dirty="0" err="1">
                <a:latin typeface="Cambria Math" panose="02040503050406030204" pitchFamily="18" charset="0"/>
                <a:ea typeface="Cambria Math" panose="02040503050406030204" pitchFamily="18" charset="0"/>
              </a:rPr>
              <a:t>Ciphertext</a:t>
            </a:r>
            <a:r>
              <a:rPr lang="en-GB" dirty="0">
                <a:latin typeface="Cambria Math" panose="02040503050406030204" pitchFamily="18" charset="0"/>
                <a:ea typeface="Cambria Math" panose="02040503050406030204" pitchFamily="18" charset="0"/>
              </a:rPr>
              <a:t> properties, such as </a:t>
            </a:r>
            <a:r>
              <a:rPr lang="en-GB"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(0,c</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L  containing ‘short’ element (</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a:solidFill>
                  <a:srgbClr val="00B050"/>
                </a:solidFill>
                <a:latin typeface="Cambria Math" panose="02040503050406030204" pitchFamily="18" charset="0"/>
                <a:ea typeface="Cambria Math" panose="02040503050406030204" pitchFamily="18" charset="0"/>
              </a:rPr>
              <a:t>e</a:t>
            </a:r>
            <a:r>
              <a:rPr lang="en-GB" baseline="-25000" dirty="0">
                <a:solidFill>
                  <a:srgbClr val="00B05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Moreover, </a:t>
            </a:r>
            <a:r>
              <a:rPr lang="en-GB"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(0,h) + L  contains ‘short’ element (</a:t>
            </a:r>
            <a:r>
              <a:rPr lang="en-GB" dirty="0" err="1">
                <a:solidFill>
                  <a:srgbClr val="FF0000"/>
                </a:solidFill>
                <a:latin typeface="Cambria Math" panose="02040503050406030204" pitchFamily="18" charset="0"/>
                <a:ea typeface="Cambria Math" panose="02040503050406030204" pitchFamily="18" charset="0"/>
              </a:rPr>
              <a:t>f</a:t>
            </a:r>
            <a:r>
              <a:rPr lang="en-GB" dirty="0" err="1">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g</a:t>
            </a:r>
            <a:r>
              <a:rPr lang="en-GB" dirty="0">
                <a:latin typeface="Cambria Math" panose="02040503050406030204" pitchFamily="18" charset="0"/>
                <a:ea typeface="Cambria Math" panose="02040503050406030204" pitchFamily="18" charset="0"/>
              </a:rPr>
              <a:t>), which may be atypical, potentially leading to a </a:t>
            </a:r>
            <a:r>
              <a:rPr lang="en-GB" b="1" dirty="0">
                <a:latin typeface="Cambria Math" panose="02040503050406030204" pitchFamily="18" charset="0"/>
                <a:ea typeface="Cambria Math" panose="02040503050406030204" pitchFamily="18" charset="0"/>
              </a:rPr>
              <a:t>key attack</a:t>
            </a:r>
          </a:p>
          <a:p>
            <a:r>
              <a:rPr lang="en-GB" b="1" dirty="0" err="1">
                <a:latin typeface="Cambria Math" panose="02040503050406030204" pitchFamily="18" charset="0"/>
                <a:ea typeface="Cambria Math" panose="02040503050406030204" pitchFamily="18" charset="0"/>
              </a:rPr>
              <a:t>Uniformize</a:t>
            </a:r>
            <a:r>
              <a:rPr lang="en-GB" b="1" dirty="0">
                <a:latin typeface="Cambria Math" panose="02040503050406030204" pitchFamily="18" charset="0"/>
                <a:ea typeface="Cambria Math" panose="02040503050406030204" pitchFamily="18" charset="0"/>
              </a:rPr>
              <a:t> to a single security assumption </a:t>
            </a:r>
            <a:r>
              <a:rPr lang="en-GB" dirty="0">
                <a:latin typeface="Cambria Math" panose="02040503050406030204" pitchFamily="18" charset="0"/>
                <a:ea typeface="Cambria Math" panose="02040503050406030204" pitchFamily="18" charset="0"/>
              </a:rPr>
              <a:t>by basing all secret variables on the same distribution</a:t>
            </a:r>
          </a:p>
          <a:p>
            <a:r>
              <a:rPr lang="en-GB" dirty="0">
                <a:latin typeface="Cambria Math" panose="02040503050406030204" pitchFamily="18" charset="0"/>
                <a:ea typeface="Cambria Math" panose="02040503050406030204" pitchFamily="18" charset="0"/>
              </a:rPr>
              <a:t>The usual </a:t>
            </a:r>
            <a:r>
              <a:rPr lang="en-GB" b="1" dirty="0">
                <a:latin typeface="Cambria Math" panose="02040503050406030204" pitchFamily="18" charset="0"/>
                <a:ea typeface="Cambria Math" panose="02040503050406030204" pitchFamily="18" charset="0"/>
              </a:rPr>
              <a:t>Ring-LWE assumption </a:t>
            </a:r>
            <a:r>
              <a:rPr lang="en-GB" dirty="0">
                <a:latin typeface="Cambria Math" panose="02040503050406030204" pitchFamily="18" charset="0"/>
                <a:ea typeface="Cambria Math" panose="02040503050406030204" pitchFamily="18" charset="0"/>
              </a:rPr>
              <a:t>talks about distinguishing an </a:t>
            </a:r>
            <a:r>
              <a:rPr lang="en-GB" b="1" dirty="0">
                <a:latin typeface="Cambria Math" panose="02040503050406030204" pitchFamily="18" charset="0"/>
                <a:ea typeface="Cambria Math" panose="02040503050406030204" pitchFamily="18" charset="0"/>
              </a:rPr>
              <a:t>arbitrarily long list </a:t>
            </a:r>
            <a:r>
              <a:rPr lang="en-GB" dirty="0">
                <a:latin typeface="Cambria Math" panose="02040503050406030204" pitchFamily="18" charset="0"/>
                <a:ea typeface="Cambria Math" panose="02040503050406030204" pitchFamily="18" charset="0"/>
              </a:rPr>
              <a:t>(</a:t>
            </a:r>
            <a:r>
              <a:rPr lang="en-GB" dirty="0" err="1">
                <a:latin typeface="Cambria Math" panose="02040503050406030204" pitchFamily="18" charset="0"/>
                <a:ea typeface="Cambria Math" panose="02040503050406030204" pitchFamily="18" charset="0"/>
              </a:rPr>
              <a:t>a</a:t>
            </a:r>
            <a:r>
              <a:rPr lang="en-GB" sz="1800" baseline="-25000" dirty="0" err="1">
                <a:latin typeface="Cambria Math" panose="02040503050406030204" pitchFamily="18" charset="0"/>
                <a:ea typeface="Cambria Math" panose="02040503050406030204" pitchFamily="18" charset="0"/>
              </a:rPr>
              <a:t>i</a:t>
            </a:r>
            <a:r>
              <a:rPr lang="en-GB" dirty="0" err="1">
                <a:latin typeface="Cambria Math" panose="02040503050406030204" pitchFamily="18" charset="0"/>
                <a:ea typeface="Cambria Math" panose="02040503050406030204" pitchFamily="18" charset="0"/>
              </a:rPr>
              <a:t>,b</a:t>
            </a:r>
            <a:r>
              <a:rPr lang="en-GB" sz="1800" baseline="-25000" dirty="0" err="1">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from random, where  b</a:t>
            </a:r>
            <a:r>
              <a:rPr lang="en-GB" sz="1800"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 </a:t>
            </a:r>
            <a:r>
              <a:rPr lang="en-GB" dirty="0" err="1">
                <a:latin typeface="Cambria Math" panose="02040503050406030204" pitchFamily="18" charset="0"/>
                <a:ea typeface="Cambria Math" panose="02040503050406030204" pitchFamily="18" charset="0"/>
              </a:rPr>
              <a:t>a</a:t>
            </a:r>
            <a:r>
              <a:rPr lang="en-GB" sz="1800" baseline="-25000" dirty="0" err="1">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s</a:t>
            </a:r>
            <a:r>
              <a:rPr lang="en-GB" dirty="0">
                <a:latin typeface="Cambria Math" panose="02040503050406030204" pitchFamily="18" charset="0"/>
                <a:ea typeface="Cambria Math" panose="02040503050406030204" pitchFamily="18" charset="0"/>
              </a:rPr>
              <a:t> + </a:t>
            </a:r>
            <a:r>
              <a:rPr lang="en-GB" dirty="0" err="1">
                <a:solidFill>
                  <a:srgbClr val="FF0000"/>
                </a:solidFill>
                <a:latin typeface="Cambria Math" panose="02040503050406030204" pitchFamily="18" charset="0"/>
                <a:ea typeface="Cambria Math" panose="02040503050406030204" pitchFamily="18" charset="0"/>
              </a:rPr>
              <a:t>e</a:t>
            </a:r>
            <a:r>
              <a:rPr lang="en-GB" baseline="-25000" dirty="0" err="1">
                <a:solidFill>
                  <a:srgbClr val="FF0000"/>
                </a:solidFill>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 q*R,  but in fact we don’t need to assume this much for most primitives / schemes / protocols</a:t>
            </a:r>
          </a:p>
        </p:txBody>
      </p:sp>
      <p:sp>
        <p:nvSpPr>
          <p:cNvPr id="4" name="Slide Number Placeholder 3"/>
          <p:cNvSpPr>
            <a:spLocks noGrp="1"/>
          </p:cNvSpPr>
          <p:nvPr>
            <p:ph type="sldNum" sz="quarter" idx="12"/>
          </p:nvPr>
        </p:nvSpPr>
        <p:spPr/>
        <p:txBody>
          <a:bodyPr/>
          <a:lstStyle/>
          <a:p>
            <a:fld id="{4FAB73BC-B049-4115-A692-8D63A059BFB8}" type="slidenum">
              <a:rPr lang="en-US" smtClean="0"/>
              <a:t>19</a:t>
            </a:fld>
            <a:endParaRPr lang="en-US" dirty="0"/>
          </a:p>
        </p:txBody>
      </p:sp>
    </p:spTree>
    <p:extLst>
      <p:ext uri="{BB962C8B-B14F-4D97-AF65-F5344CB8AC3E}">
        <p14:creationId xmlns:p14="http://schemas.microsoft.com/office/powerpoint/2010/main" val="390261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Four Talks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Monday 	Intro to lattices, NTRU, Ring-LWE</a:t>
            </a:r>
          </a:p>
          <a:p>
            <a:r>
              <a:rPr lang="en-GB" dirty="0">
                <a:latin typeface="Cambria Math" panose="02040503050406030204" pitchFamily="18" charset="0"/>
                <a:ea typeface="Cambria Math" panose="02040503050406030204" pitchFamily="18" charset="0"/>
              </a:rPr>
              <a:t>Tuesday 	Shor’s algorithm, intro to SOLILOQUY</a:t>
            </a:r>
          </a:p>
          <a:p>
            <a:r>
              <a:rPr lang="en-GB" dirty="0">
                <a:latin typeface="Cambria Math" panose="02040503050406030204" pitchFamily="18" charset="0"/>
                <a:ea typeface="Cambria Math" panose="02040503050406030204" pitchFamily="18" charset="0"/>
              </a:rPr>
              <a:t>Wednesday 	Number theory and quantum attacks</a:t>
            </a:r>
          </a:p>
          <a:p>
            <a:r>
              <a:rPr lang="en-GB" dirty="0">
                <a:latin typeface="Cambria Math" panose="02040503050406030204" pitchFamily="18" charset="0"/>
                <a:ea typeface="Cambria Math" panose="02040503050406030204" pitchFamily="18" charset="0"/>
              </a:rPr>
              <a:t>Friday 	Now for something completely different</a:t>
            </a:r>
          </a:p>
          <a:p>
            <a:endParaRPr lang="en-GB" dirty="0">
              <a:latin typeface="Cambria Math" panose="02040503050406030204" pitchFamily="18" charset="0"/>
              <a:ea typeface="Cambria Math" panose="02040503050406030204" pitchFamily="18" charset="0"/>
            </a:endParaRPr>
          </a:p>
        </p:txBody>
      </p:sp>
      <p:sp>
        <p:nvSpPr>
          <p:cNvPr id="4" name="Text Placeholder 3"/>
          <p:cNvSpPr>
            <a:spLocks noGrp="1"/>
          </p:cNvSpPr>
          <p:nvPr>
            <p:ph type="body" sz="half" idx="2"/>
          </p:nvPr>
        </p:nvSpPr>
        <p:spPr/>
        <p:txBody>
          <a:bodyPr/>
          <a:lstStyle/>
          <a:p>
            <a:endParaRPr lang="en-GB"/>
          </a:p>
        </p:txBody>
      </p:sp>
      <p:sp>
        <p:nvSpPr>
          <p:cNvPr id="5" name="Slide Number Placeholder 4"/>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109154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Diffie</a:t>
            </a:r>
            <a:r>
              <a:rPr lang="en-GB" dirty="0"/>
              <a:t>-Hellman  &amp; Shor’s algorithm</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2683282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Diffie</a:t>
            </a:r>
            <a:r>
              <a:rPr lang="en-GB" dirty="0"/>
              <a:t>-Hellman</a:t>
            </a:r>
          </a:p>
        </p:txBody>
      </p:sp>
      <p:sp>
        <p:nvSpPr>
          <p:cNvPr id="3" name="Content Placeholder 2"/>
          <p:cNvSpPr>
            <a:spLocks noGrp="1"/>
          </p:cNvSpPr>
          <p:nvPr>
            <p:ph idx="1"/>
          </p:nvPr>
        </p:nvSpPr>
        <p:spPr/>
        <p:txBody>
          <a:bodyPr>
            <a:normAutofit/>
          </a:bodyPr>
          <a:lstStyle/>
          <a:p>
            <a:r>
              <a:rPr lang="en-GB" dirty="0" err="1">
                <a:latin typeface="Cambria Math" panose="02040503050406030204" pitchFamily="18" charset="0"/>
                <a:ea typeface="Cambria Math" panose="02040503050406030204" pitchFamily="18" charset="0"/>
              </a:rPr>
              <a:t>Diffie</a:t>
            </a:r>
            <a:r>
              <a:rPr lang="en-GB" dirty="0">
                <a:latin typeface="Cambria Math" panose="02040503050406030204" pitchFamily="18" charset="0"/>
                <a:ea typeface="Cambria Math" panose="02040503050406030204" pitchFamily="18" charset="0"/>
              </a:rPr>
              <a:t>-Hellman is a simple method in public key cryptography to achieve </a:t>
            </a:r>
            <a:br>
              <a:rPr lang="en-GB" dirty="0">
                <a:latin typeface="Cambria Math" panose="02040503050406030204" pitchFamily="18" charset="0"/>
                <a:ea typeface="Cambria Math" panose="02040503050406030204" pitchFamily="18" charset="0"/>
              </a:rPr>
            </a:br>
            <a:r>
              <a:rPr lang="en-GB" b="1" dirty="0">
                <a:latin typeface="Cambria Math" panose="02040503050406030204" pitchFamily="18" charset="0"/>
                <a:ea typeface="Cambria Math" panose="02040503050406030204" pitchFamily="18" charset="0"/>
              </a:rPr>
              <a:t>key establishment </a:t>
            </a:r>
            <a:r>
              <a:rPr lang="en-GB" dirty="0">
                <a:latin typeface="Cambria Math" panose="02040503050406030204" pitchFamily="18" charset="0"/>
                <a:ea typeface="Cambria Math" panose="02040503050406030204" pitchFamily="18" charset="0"/>
              </a:rPr>
              <a:t>based on </a:t>
            </a:r>
            <a:r>
              <a:rPr lang="en-GB" b="1" dirty="0">
                <a:latin typeface="Cambria Math" panose="02040503050406030204" pitchFamily="18" charset="0"/>
                <a:ea typeface="Cambria Math" panose="02040503050406030204" pitchFamily="18" charset="0"/>
              </a:rPr>
              <a:t>discrete logarithms</a:t>
            </a:r>
          </a:p>
          <a:p>
            <a:r>
              <a:rPr lang="en-GB" dirty="0">
                <a:latin typeface="Cambria Math" panose="02040503050406030204" pitchFamily="18" charset="0"/>
                <a:ea typeface="Cambria Math" panose="02040503050406030204" pitchFamily="18" charset="0"/>
              </a:rPr>
              <a:t>Syntactically, it works over any </a:t>
            </a:r>
            <a:r>
              <a:rPr lang="en-GB" b="1" dirty="0">
                <a:latin typeface="Cambria Math" panose="02040503050406030204" pitchFamily="18" charset="0"/>
                <a:ea typeface="Cambria Math" panose="02040503050406030204" pitchFamily="18" charset="0"/>
              </a:rPr>
              <a:t>abelian module </a:t>
            </a:r>
            <a:r>
              <a:rPr lang="en-GB" dirty="0">
                <a:latin typeface="Cambria Math" panose="02040503050406030204" pitchFamily="18" charset="0"/>
                <a:ea typeface="Cambria Math" panose="02040503050406030204" pitchFamily="18" charset="0"/>
              </a:rPr>
              <a:t>with</a:t>
            </a:r>
            <a:r>
              <a:rPr lang="en-GB" b="1" dirty="0">
                <a:latin typeface="Cambria Math" panose="02040503050406030204" pitchFamily="18" charset="0"/>
                <a:ea typeface="Cambria Math" panose="02040503050406030204" pitchFamily="18" charset="0"/>
              </a:rPr>
              <a:t> </a:t>
            </a:r>
          </a:p>
          <a:p>
            <a:pPr lvl="1"/>
            <a:r>
              <a:rPr lang="en-GB" dirty="0">
                <a:latin typeface="Cambria Math" panose="02040503050406030204" pitchFamily="18" charset="0"/>
                <a:ea typeface="Cambria Math" panose="02040503050406030204" pitchFamily="18" charset="0"/>
              </a:rPr>
              <a:t>an efficiently computed </a:t>
            </a:r>
            <a:r>
              <a:rPr lang="en-GB" b="1" dirty="0">
                <a:latin typeface="Cambria Math" panose="02040503050406030204" pitchFamily="18" charset="0"/>
                <a:ea typeface="Cambria Math" panose="02040503050406030204" pitchFamily="18" charset="0"/>
              </a:rPr>
              <a:t>group operation</a:t>
            </a:r>
            <a:r>
              <a:rPr lang="en-GB" dirty="0">
                <a:latin typeface="Cambria Math" panose="02040503050406030204" pitchFamily="18" charset="0"/>
                <a:ea typeface="Cambria Math" panose="02040503050406030204" pitchFamily="18" charset="0"/>
              </a:rPr>
              <a:t>, “+”</a:t>
            </a:r>
            <a:endParaRPr lang="en-GB" b="1" dirty="0">
              <a:latin typeface="Cambria Math" panose="02040503050406030204" pitchFamily="18" charset="0"/>
              <a:ea typeface="Cambria Math" panose="02040503050406030204" pitchFamily="18" charset="0"/>
            </a:endParaRPr>
          </a:p>
          <a:p>
            <a:pPr lvl="1"/>
            <a:r>
              <a:rPr lang="en-GB" dirty="0">
                <a:latin typeface="Cambria Math" panose="02040503050406030204" pitchFamily="18" charset="0"/>
                <a:ea typeface="Cambria Math" panose="02040503050406030204" pitchFamily="18" charset="0"/>
              </a:rPr>
              <a:t>an efficiently computed </a:t>
            </a:r>
            <a:r>
              <a:rPr lang="en-GB" b="1" dirty="0">
                <a:latin typeface="Cambria Math" panose="02040503050406030204" pitchFamily="18" charset="0"/>
                <a:ea typeface="Cambria Math" panose="02040503050406030204" pitchFamily="18" charset="0"/>
              </a:rPr>
              <a:t>ring action</a:t>
            </a:r>
            <a:r>
              <a:rPr lang="en-GB" dirty="0">
                <a:latin typeface="Cambria Math" panose="02040503050406030204" pitchFamily="18" charset="0"/>
                <a:ea typeface="Cambria Math" panose="02040503050406030204" pitchFamily="18" charset="0"/>
              </a:rPr>
              <a:t>, “*”</a:t>
            </a:r>
          </a:p>
          <a:p>
            <a:pPr lvl="1"/>
            <a:r>
              <a:rPr lang="en-GB" dirty="0">
                <a:latin typeface="Cambria Math" panose="02040503050406030204" pitchFamily="18" charset="0"/>
                <a:ea typeface="Cambria Math" panose="02040503050406030204" pitchFamily="18" charset="0"/>
              </a:rPr>
              <a:t>an efficiently computed </a:t>
            </a:r>
            <a:r>
              <a:rPr lang="en-GB" b="1" dirty="0">
                <a:latin typeface="Cambria Math" panose="02040503050406030204" pitchFamily="18" charset="0"/>
                <a:ea typeface="Cambria Math" panose="02040503050406030204" pitchFamily="18" charset="0"/>
              </a:rPr>
              <a:t>canonical representation of elements </a:t>
            </a:r>
            <a:r>
              <a:rPr lang="en-GB" dirty="0">
                <a:latin typeface="Cambria Math" panose="02040503050406030204" pitchFamily="18" charset="0"/>
                <a:ea typeface="Cambria Math" panose="02040503050406030204" pitchFamily="18" charset="0"/>
              </a:rPr>
              <a:t>“[  ]”</a:t>
            </a:r>
          </a:p>
          <a:p>
            <a:pPr marL="0" indent="0">
              <a:buNone/>
            </a:pP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although* not all such modules offer any security</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Let’s use an </a:t>
            </a:r>
            <a:r>
              <a:rPr lang="en-GB" b="1" dirty="0">
                <a:latin typeface="Cambria Math" panose="02040503050406030204" pitchFamily="18" charset="0"/>
                <a:ea typeface="Cambria Math" panose="02040503050406030204" pitchFamily="18" charset="0"/>
              </a:rPr>
              <a:t>elliptic curve</a:t>
            </a:r>
            <a:r>
              <a:rPr lang="en-GB" dirty="0">
                <a:latin typeface="Cambria Math" panose="02040503050406030204" pitchFamily="18" charset="0"/>
                <a:ea typeface="Cambria Math" panose="02040503050406030204" pitchFamily="18" charset="0"/>
              </a:rPr>
              <a:t> over a finite field, which is a finite cyclic group G,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acted on by the ring ℤ/</a:t>
            </a:r>
            <a:r>
              <a:rPr lang="en-GB" dirty="0" err="1">
                <a:latin typeface="Cambria Math" panose="02040503050406030204" pitchFamily="18" charset="0"/>
                <a:ea typeface="Cambria Math" panose="02040503050406030204" pitchFamily="18" charset="0"/>
              </a:rPr>
              <a:t>rℤ</a:t>
            </a:r>
            <a:r>
              <a:rPr lang="en-GB" dirty="0">
                <a:latin typeface="Cambria Math" panose="02040503050406030204" pitchFamily="18" charset="0"/>
                <a:ea typeface="Cambria Math" panose="02040503050406030204" pitchFamily="18" charset="0"/>
              </a:rPr>
              <a:t>, where r = |G|</a:t>
            </a:r>
          </a:p>
          <a:p>
            <a:r>
              <a:rPr lang="en-GB" dirty="0">
                <a:latin typeface="Cambria Math" panose="02040503050406030204" pitchFamily="18" charset="0"/>
                <a:ea typeface="Cambria Math" panose="02040503050406030204" pitchFamily="18" charset="0"/>
              </a:rPr>
              <a:t>A group element (“point”) is canonically represented by </a:t>
            </a:r>
            <a:r>
              <a:rPr lang="en-GB" b="1" dirty="0">
                <a:latin typeface="Cambria Math" panose="02040503050406030204" pitchFamily="18" charset="0"/>
                <a:ea typeface="Cambria Math" panose="02040503050406030204" pitchFamily="18" charset="0"/>
              </a:rPr>
              <a:t>affine coordinates</a:t>
            </a:r>
          </a:p>
          <a:p>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21</a:t>
            </a:fld>
            <a:endParaRPr lang="en-US" dirty="0"/>
          </a:p>
        </p:txBody>
      </p:sp>
    </p:spTree>
    <p:extLst>
      <p:ext uri="{BB962C8B-B14F-4D97-AF65-F5344CB8AC3E}">
        <p14:creationId xmlns:p14="http://schemas.microsoft.com/office/powerpoint/2010/main" val="997294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Discrete Log</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Let P in G be a base-point that generates our group</a:t>
            </a:r>
          </a:p>
          <a:p>
            <a:r>
              <a:rPr lang="en-GB" dirty="0">
                <a:latin typeface="Cambria Math" panose="02040503050406030204" pitchFamily="18" charset="0"/>
                <a:ea typeface="Cambria Math" panose="02040503050406030204" pitchFamily="18" charset="0"/>
              </a:rPr>
              <a:t>Let A =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*P be another point;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in ℤ/</a:t>
            </a:r>
            <a:r>
              <a:rPr lang="en-GB" dirty="0" err="1">
                <a:latin typeface="Cambria Math" panose="02040503050406030204" pitchFamily="18" charset="0"/>
                <a:ea typeface="Cambria Math" panose="02040503050406030204" pitchFamily="18" charset="0"/>
              </a:rPr>
              <a:t>rℤ</a:t>
            </a:r>
            <a:r>
              <a:rPr lang="en-GB" dirty="0">
                <a:latin typeface="Cambria Math" panose="02040503050406030204" pitchFamily="18" charset="0"/>
                <a:ea typeface="Cambria Math" panose="02040503050406030204" pitchFamily="18" charset="0"/>
              </a:rPr>
              <a:t> is called the </a:t>
            </a:r>
            <a:r>
              <a:rPr lang="en-GB" b="1" dirty="0">
                <a:latin typeface="Cambria Math" panose="02040503050406030204" pitchFamily="18" charset="0"/>
                <a:ea typeface="Cambria Math" panose="02040503050406030204" pitchFamily="18" charset="0"/>
              </a:rPr>
              <a:t>discrete log</a:t>
            </a:r>
            <a:r>
              <a:rPr lang="en-GB" dirty="0">
                <a:latin typeface="Cambria Math" panose="02040503050406030204" pitchFamily="18" charset="0"/>
                <a:ea typeface="Cambria Math" panose="02040503050406030204" pitchFamily="18" charset="0"/>
              </a:rPr>
              <a:t> of A</a:t>
            </a:r>
          </a:p>
          <a:p>
            <a:r>
              <a:rPr lang="en-GB" dirty="0">
                <a:latin typeface="Cambria Math" panose="02040503050406030204" pitchFamily="18" charset="0"/>
                <a:ea typeface="Cambria Math" panose="02040503050406030204" pitchFamily="18" charset="0"/>
              </a:rPr>
              <a:t>It’s intended to be a </a:t>
            </a:r>
            <a:r>
              <a:rPr lang="en-GB" b="1" dirty="0">
                <a:latin typeface="Cambria Math" panose="02040503050406030204" pitchFamily="18" charset="0"/>
                <a:ea typeface="Cambria Math" panose="02040503050406030204" pitchFamily="18" charset="0"/>
              </a:rPr>
              <a:t>hard problem </a:t>
            </a:r>
            <a:r>
              <a:rPr lang="en-GB" dirty="0">
                <a:latin typeface="Cambria Math" panose="02040503050406030204" pitchFamily="18" charset="0"/>
                <a:ea typeface="Cambria Math" panose="02040503050406030204" pitchFamily="18" charset="0"/>
              </a:rPr>
              <a:t>to recover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from A</a:t>
            </a:r>
          </a:p>
          <a:p>
            <a:r>
              <a:rPr lang="en-GB" dirty="0">
                <a:latin typeface="Cambria Math" panose="02040503050406030204" pitchFamily="18" charset="0"/>
                <a:ea typeface="Cambria Math" panose="02040503050406030204" pitchFamily="18" charset="0"/>
              </a:rPr>
              <a:t>The </a:t>
            </a:r>
            <a:r>
              <a:rPr lang="en-GB" b="1" dirty="0">
                <a:latin typeface="Cambria Math" panose="02040503050406030204" pitchFamily="18" charset="0"/>
                <a:ea typeface="Cambria Math" panose="02040503050406030204" pitchFamily="18" charset="0"/>
              </a:rPr>
              <a:t>discrete log assumption </a:t>
            </a:r>
            <a:r>
              <a:rPr lang="en-GB" dirty="0">
                <a:latin typeface="Cambria Math" panose="02040503050406030204" pitchFamily="18" charset="0"/>
                <a:ea typeface="Cambria Math" panose="02040503050406030204" pitchFamily="18" charset="0"/>
              </a:rPr>
              <a:t>asserts that this problem is hard</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This assumption would seem to be unjustified for </a:t>
            </a:r>
            <a:r>
              <a:rPr lang="en-GB" i="1" dirty="0">
                <a:latin typeface="Cambria Math" panose="02040503050406030204" pitchFamily="18" charset="0"/>
                <a:ea typeface="Cambria Math" panose="02040503050406030204" pitchFamily="18" charset="0"/>
              </a:rPr>
              <a:t>any</a:t>
            </a:r>
            <a:r>
              <a:rPr lang="en-GB" dirty="0">
                <a:latin typeface="Cambria Math" panose="02040503050406030204" pitchFamily="18" charset="0"/>
                <a:ea typeface="Cambria Math" panose="02040503050406030204" pitchFamily="18" charset="0"/>
              </a:rPr>
              <a:t> module, if we consider Shor’s quantum algorithm (in its various different guises) </a:t>
            </a: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22</a:t>
            </a:fld>
            <a:endParaRPr lang="en-US" dirty="0"/>
          </a:p>
        </p:txBody>
      </p:sp>
    </p:spTree>
    <p:extLst>
      <p:ext uri="{BB962C8B-B14F-4D97-AF65-F5344CB8AC3E}">
        <p14:creationId xmlns:p14="http://schemas.microsoft.com/office/powerpoint/2010/main" val="3469537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DH Primitive and hard problem</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One user generates a fresh </a:t>
            </a:r>
            <a:r>
              <a:rPr lang="en-GB" dirty="0" err="1">
                <a:latin typeface="Cambria Math" panose="02040503050406030204" pitchFamily="18" charset="0"/>
                <a:ea typeface="Cambria Math" panose="02040503050406030204" pitchFamily="18" charset="0"/>
              </a:rPr>
              <a:t>keypair</a:t>
            </a:r>
            <a:r>
              <a:rPr lang="en-GB" dirty="0">
                <a:latin typeface="Cambria Math" panose="02040503050406030204" pitchFamily="18" charset="0"/>
                <a:ea typeface="Cambria Math" panose="02040503050406030204" pitchFamily="18" charset="0"/>
              </a:rPr>
              <a:t> (</a:t>
            </a:r>
            <a:r>
              <a:rPr lang="en-GB" dirty="0" err="1">
                <a:solidFill>
                  <a:srgbClr val="FF0000"/>
                </a:solidFill>
                <a:latin typeface="Cambria Math" panose="02040503050406030204" pitchFamily="18" charset="0"/>
                <a:ea typeface="Cambria Math" panose="02040503050406030204" pitchFamily="18" charset="0"/>
              </a:rPr>
              <a:t>a</a:t>
            </a:r>
            <a:r>
              <a:rPr lang="en-GB" dirty="0" err="1">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another generates </a:t>
            </a:r>
            <a:r>
              <a:rPr lang="en-GB" dirty="0" err="1">
                <a:latin typeface="Cambria Math" panose="02040503050406030204" pitchFamily="18" charset="0"/>
                <a:ea typeface="Cambria Math" panose="02040503050406030204" pitchFamily="18" charset="0"/>
              </a:rPr>
              <a:t>keypair</a:t>
            </a:r>
            <a:r>
              <a:rPr lang="en-GB" dirty="0">
                <a:latin typeface="Cambria Math" panose="02040503050406030204" pitchFamily="18" charset="0"/>
                <a:ea typeface="Cambria Math" panose="02040503050406030204" pitchFamily="18" charset="0"/>
              </a:rPr>
              <a:t> (</a:t>
            </a:r>
            <a:r>
              <a:rPr lang="en-GB" dirty="0" err="1">
                <a:solidFill>
                  <a:srgbClr val="0070C0"/>
                </a:solidFill>
                <a:latin typeface="Cambria Math" panose="02040503050406030204" pitchFamily="18" charset="0"/>
                <a:ea typeface="Cambria Math" panose="02040503050406030204" pitchFamily="18" charset="0"/>
              </a:rPr>
              <a:t>b</a:t>
            </a:r>
            <a:r>
              <a:rPr lang="en-GB" dirty="0" err="1">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Public keys A,B, are exchanged;  the shared secret </a:t>
            </a:r>
            <a:r>
              <a:rPr lang="en-GB" dirty="0">
                <a:solidFill>
                  <a:srgbClr val="7030A0"/>
                </a:solidFill>
                <a:latin typeface="Cambria Math" panose="02040503050406030204" pitchFamily="18" charset="0"/>
                <a:ea typeface="Cambria Math" panose="02040503050406030204" pitchFamily="18" charset="0"/>
              </a:rPr>
              <a:t>Key </a:t>
            </a:r>
            <a:r>
              <a:rPr lang="en-GB" dirty="0">
                <a:latin typeface="Cambria Math" panose="02040503050406030204" pitchFamily="18" charset="0"/>
                <a:ea typeface="Cambria Math" panose="02040503050406030204" pitchFamily="18" charset="0"/>
              </a:rPr>
              <a:t>is then</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*B  =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a:t>
            </a:r>
            <a:r>
              <a:rPr lang="en-GB" dirty="0">
                <a:solidFill>
                  <a:srgbClr val="0070C0"/>
                </a:solidFill>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*P  =  </a:t>
            </a:r>
            <a:r>
              <a:rPr lang="en-GB" dirty="0">
                <a:solidFill>
                  <a:srgbClr val="7030A0"/>
                </a:solidFill>
                <a:latin typeface="Cambria Math" panose="02040503050406030204" pitchFamily="18" charset="0"/>
                <a:ea typeface="Cambria Math" panose="02040503050406030204" pitchFamily="18" charset="0"/>
              </a:rPr>
              <a:t>Key</a:t>
            </a:r>
            <a:r>
              <a:rPr lang="en-GB" dirty="0">
                <a:latin typeface="Cambria Math" panose="02040503050406030204" pitchFamily="18" charset="0"/>
                <a:ea typeface="Cambria Math" panose="02040503050406030204" pitchFamily="18" charset="0"/>
              </a:rPr>
              <a:t>  =  </a:t>
            </a:r>
            <a:r>
              <a:rPr lang="en-GB" dirty="0">
                <a:solidFill>
                  <a:srgbClr val="0070C0"/>
                </a:solidFill>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*P  =  </a:t>
            </a:r>
            <a:r>
              <a:rPr lang="en-GB" dirty="0">
                <a:solidFill>
                  <a:srgbClr val="0070C0"/>
                </a:solidFill>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*A</a:t>
            </a:r>
          </a:p>
          <a:p>
            <a:r>
              <a:rPr lang="en-GB" dirty="0">
                <a:latin typeface="Cambria Math" panose="02040503050406030204" pitchFamily="18" charset="0"/>
                <a:ea typeface="Cambria Math" panose="02040503050406030204" pitchFamily="18" charset="0"/>
              </a:rPr>
              <a:t>A canonical representation of </a:t>
            </a:r>
            <a:r>
              <a:rPr lang="en-GB" dirty="0">
                <a:solidFill>
                  <a:srgbClr val="7030A0"/>
                </a:solidFill>
                <a:latin typeface="Cambria Math" panose="02040503050406030204" pitchFamily="18" charset="0"/>
                <a:ea typeface="Cambria Math" panose="02040503050406030204" pitchFamily="18" charset="0"/>
              </a:rPr>
              <a:t>Key</a:t>
            </a:r>
            <a:r>
              <a:rPr lang="en-GB" dirty="0">
                <a:latin typeface="Cambria Math" panose="02040503050406030204" pitchFamily="18" charset="0"/>
                <a:ea typeface="Cambria Math" panose="02040503050406030204" pitchFamily="18" charset="0"/>
              </a:rPr>
              <a:t>—denoted </a:t>
            </a:r>
            <a:r>
              <a:rPr lang="en-GB" dirty="0">
                <a:solidFill>
                  <a:srgbClr val="7030A0"/>
                </a:solidFill>
                <a:latin typeface="Cambria Math" panose="02040503050406030204" pitchFamily="18" charset="0"/>
                <a:ea typeface="Cambria Math" panose="02040503050406030204" pitchFamily="18" charset="0"/>
              </a:rPr>
              <a:t>[Key]</a:t>
            </a:r>
            <a:r>
              <a:rPr lang="en-GB" dirty="0">
                <a:latin typeface="Cambria Math" panose="02040503050406030204" pitchFamily="18" charset="0"/>
                <a:ea typeface="Cambria Math" panose="02040503050406030204" pitchFamily="18" charset="0"/>
              </a:rPr>
              <a:t>,</a:t>
            </a:r>
            <a:r>
              <a:rPr lang="en-GB" dirty="0">
                <a:solidFill>
                  <a:srgbClr val="7030A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which is the same for either party—can be fed into a </a:t>
            </a:r>
            <a:r>
              <a:rPr lang="en-GB" b="1" dirty="0">
                <a:latin typeface="Cambria Math" panose="02040503050406030204" pitchFamily="18" charset="0"/>
                <a:ea typeface="Cambria Math" panose="02040503050406030204" pitchFamily="18" charset="0"/>
              </a:rPr>
              <a:t>KDF</a:t>
            </a:r>
            <a:r>
              <a:rPr lang="en-GB" dirty="0">
                <a:latin typeface="Cambria Math" panose="02040503050406030204" pitchFamily="18" charset="0"/>
                <a:ea typeface="Cambria Math" panose="02040503050406030204" pitchFamily="18" charset="0"/>
              </a:rPr>
              <a:t> or </a:t>
            </a:r>
            <a:r>
              <a:rPr lang="en-GB" b="1" dirty="0">
                <a:latin typeface="Cambria Math" panose="02040503050406030204" pitchFamily="18" charset="0"/>
                <a:ea typeface="Cambria Math" panose="02040503050406030204" pitchFamily="18" charset="0"/>
              </a:rPr>
              <a:t>stream cipher</a:t>
            </a:r>
            <a:r>
              <a:rPr lang="en-GB" dirty="0">
                <a:latin typeface="Cambria Math" panose="02040503050406030204" pitchFamily="18" charset="0"/>
                <a:ea typeface="Cambria Math" panose="02040503050406030204" pitchFamily="18" charset="0"/>
              </a:rPr>
              <a:t>,</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to generate session keys or shared keystream</a:t>
            </a:r>
          </a:p>
          <a:p>
            <a:r>
              <a:rPr lang="en-GB" dirty="0">
                <a:latin typeface="Cambria Math" panose="02040503050406030204" pitchFamily="18" charset="0"/>
                <a:ea typeface="Cambria Math" panose="02040503050406030204" pitchFamily="18" charset="0"/>
              </a:rPr>
              <a:t>It is intended to be a hard problem to recover </a:t>
            </a:r>
            <a:r>
              <a:rPr lang="en-GB" dirty="0">
                <a:solidFill>
                  <a:srgbClr val="7030A0"/>
                </a:solidFill>
                <a:latin typeface="Cambria Math" panose="02040503050406030204" pitchFamily="18" charset="0"/>
                <a:ea typeface="Cambria Math" panose="02040503050406030204" pitchFamily="18" charset="0"/>
              </a:rPr>
              <a:t>Key </a:t>
            </a:r>
            <a:r>
              <a:rPr lang="en-GB" dirty="0">
                <a:latin typeface="Cambria Math" panose="02040503050406030204" pitchFamily="18" charset="0"/>
                <a:ea typeface="Cambria Math" panose="02040503050406030204" pitchFamily="18" charset="0"/>
              </a:rPr>
              <a:t>from A and B;  this is known as the </a:t>
            </a:r>
            <a:r>
              <a:rPr lang="en-GB" b="1" dirty="0">
                <a:latin typeface="Cambria Math" panose="02040503050406030204" pitchFamily="18" charset="0"/>
                <a:ea typeface="Cambria Math" panose="02040503050406030204" pitchFamily="18" charset="0"/>
              </a:rPr>
              <a:t>Computational </a:t>
            </a:r>
            <a:r>
              <a:rPr lang="en-GB" b="1" dirty="0" err="1">
                <a:latin typeface="Cambria Math" panose="02040503050406030204" pitchFamily="18" charset="0"/>
                <a:ea typeface="Cambria Math" panose="02040503050406030204" pitchFamily="18" charset="0"/>
              </a:rPr>
              <a:t>Diffie</a:t>
            </a:r>
            <a:r>
              <a:rPr lang="en-GB" b="1" dirty="0">
                <a:latin typeface="Cambria Math" panose="02040503050406030204" pitchFamily="18" charset="0"/>
                <a:ea typeface="Cambria Math" panose="02040503050406030204" pitchFamily="18" charset="0"/>
              </a:rPr>
              <a:t>-Hellman Problem / Assumption</a:t>
            </a:r>
          </a:p>
          <a:p>
            <a:endParaRPr lang="en-GB" b="1"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This assumption implies the discrete log assumption (and is therefore stronger), yet Shor’s algorithm targets the (harder) discrete log problem</a:t>
            </a:r>
          </a:p>
        </p:txBody>
      </p:sp>
      <p:sp>
        <p:nvSpPr>
          <p:cNvPr id="4" name="Slide Number Placeholder 3"/>
          <p:cNvSpPr>
            <a:spLocks noGrp="1"/>
          </p:cNvSpPr>
          <p:nvPr>
            <p:ph type="sldNum" sz="quarter" idx="12"/>
          </p:nvPr>
        </p:nvSpPr>
        <p:spPr/>
        <p:txBody>
          <a:bodyPr/>
          <a:lstStyle/>
          <a:p>
            <a:fld id="{4FAB73BC-B049-4115-A692-8D63A059BFB8}" type="slidenum">
              <a:rPr lang="en-US" smtClean="0"/>
              <a:t>23</a:t>
            </a:fld>
            <a:endParaRPr lang="en-US" dirty="0"/>
          </a:p>
        </p:txBody>
      </p:sp>
    </p:spTree>
    <p:extLst>
      <p:ext uri="{BB962C8B-B14F-4D97-AF65-F5344CB8AC3E}">
        <p14:creationId xmlns:p14="http://schemas.microsoft.com/office/powerpoint/2010/main" val="431013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Quantum Computing Notation</a:t>
            </a:r>
          </a:p>
        </p:txBody>
      </p:sp>
      <p:sp>
        <p:nvSpPr>
          <p:cNvPr id="3" name="Content Placeholder 2"/>
          <p:cNvSpPr>
            <a:spLocks noGrp="1"/>
          </p:cNvSpPr>
          <p:nvPr>
            <p:ph idx="1"/>
          </p:nvPr>
        </p:nvSpPr>
        <p:spPr/>
        <p:txBody>
          <a:bodyPr>
            <a:normAutofit lnSpcReduction="10000"/>
          </a:bodyPr>
          <a:lstStyle/>
          <a:p>
            <a:r>
              <a:rPr lang="en-GB" dirty="0">
                <a:latin typeface="Cambria Math" panose="02040503050406030204" pitchFamily="18" charset="0"/>
                <a:ea typeface="Cambria Math" panose="02040503050406030204" pitchFamily="18" charset="0"/>
              </a:rPr>
              <a:t>A quantum register can hold data (of a given type) in </a:t>
            </a:r>
            <a:r>
              <a:rPr lang="en-GB" b="1" dirty="0">
                <a:latin typeface="Cambria Math" panose="02040503050406030204" pitchFamily="18" charset="0"/>
                <a:ea typeface="Cambria Math" panose="02040503050406030204" pitchFamily="18" charset="0"/>
              </a:rPr>
              <a:t>quantum superposition</a:t>
            </a:r>
            <a:r>
              <a:rPr lang="en-GB" dirty="0">
                <a:latin typeface="Cambria Math" panose="02040503050406030204" pitchFamily="18" charset="0"/>
                <a:ea typeface="Cambria Math" panose="02040503050406030204" pitchFamily="18" charset="0"/>
              </a:rPr>
              <a:t>;  let’s denote this e.g. by { j }</a:t>
            </a:r>
            <a:r>
              <a:rPr lang="en-GB" baseline="-25000" dirty="0">
                <a:latin typeface="Cambria Math" panose="02040503050406030204" pitchFamily="18" charset="0"/>
                <a:ea typeface="Cambria Math" panose="02040503050406030204" pitchFamily="18" charset="0"/>
              </a:rPr>
              <a:t>domain</a:t>
            </a:r>
            <a:r>
              <a:rPr lang="en-GB" dirty="0">
                <a:latin typeface="Cambria Math" panose="02040503050406030204" pitchFamily="18" charset="0"/>
                <a:ea typeface="Cambria Math" panose="02040503050406030204" pitchFamily="18" charset="0"/>
              </a:rPr>
              <a:t>, where j represents an element from the set “domain”</a:t>
            </a:r>
          </a:p>
          <a:p>
            <a:r>
              <a:rPr lang="en-GB" dirty="0">
                <a:latin typeface="Cambria Math" panose="02040503050406030204" pitchFamily="18" charset="0"/>
                <a:ea typeface="Cambria Math" panose="02040503050406030204" pitchFamily="18" charset="0"/>
              </a:rPr>
              <a:t>Quantum states come with (complex) amplitudes, akin to “quantum probabilities” (but amplitude has magnitude the square root of probability, and can take arbitrary argument)</a:t>
            </a:r>
          </a:p>
          <a:p>
            <a:r>
              <a:rPr lang="en-GB" dirty="0">
                <a:latin typeface="Cambria Math" panose="02040503050406030204" pitchFamily="18" charset="0"/>
                <a:ea typeface="Cambria Math" panose="02040503050406030204" pitchFamily="18" charset="0"/>
              </a:rPr>
              <a:t>All transformations (without loss of generality) are </a:t>
            </a:r>
            <a:r>
              <a:rPr lang="en-GB" b="1" dirty="0">
                <a:latin typeface="Cambria Math" panose="02040503050406030204" pitchFamily="18" charset="0"/>
                <a:ea typeface="Cambria Math" panose="02040503050406030204" pitchFamily="18" charset="0"/>
              </a:rPr>
              <a:t>reversible</a:t>
            </a:r>
            <a:r>
              <a:rPr lang="en-GB" dirty="0">
                <a:latin typeface="Cambria Math" panose="02040503050406030204" pitchFamily="18" charset="0"/>
                <a:ea typeface="Cambria Math" panose="02040503050406030204" pitchFamily="18" charset="0"/>
              </a:rPr>
              <a:t> and </a:t>
            </a:r>
            <a:r>
              <a:rPr lang="en-GB" b="1" dirty="0">
                <a:latin typeface="Cambria Math" panose="02040503050406030204" pitchFamily="18" charset="0"/>
                <a:ea typeface="Cambria Math" panose="02040503050406030204" pitchFamily="18" charset="0"/>
              </a:rPr>
              <a:t>unitary</a:t>
            </a:r>
          </a:p>
          <a:p>
            <a:r>
              <a:rPr lang="en-GB" dirty="0">
                <a:latin typeface="Cambria Math" panose="02040503050406030204" pitchFamily="18" charset="0"/>
                <a:ea typeface="Cambria Math" panose="02040503050406030204" pitchFamily="18" charset="0"/>
              </a:rPr>
              <a:t>For simple algorithms, we need to consider the </a:t>
            </a:r>
            <a:r>
              <a:rPr lang="en-GB" b="1" dirty="0">
                <a:latin typeface="Cambria Math" panose="02040503050406030204" pitchFamily="18" charset="0"/>
                <a:ea typeface="Cambria Math" panose="02040503050406030204" pitchFamily="18" charset="0"/>
              </a:rPr>
              <a:t>quantum Fourier transform </a:t>
            </a:r>
            <a:r>
              <a:rPr lang="en-GB" dirty="0">
                <a:latin typeface="Cambria Math" panose="02040503050406030204" pitchFamily="18" charset="0"/>
                <a:ea typeface="Cambria Math" panose="02040503050406030204" pitchFamily="18" charset="0"/>
              </a:rPr>
              <a:t>over rings of the form ℤ/</a:t>
            </a:r>
            <a:r>
              <a:rPr lang="en-GB" dirty="0" err="1">
                <a:latin typeface="Cambria Math" panose="02040503050406030204" pitchFamily="18" charset="0"/>
                <a:ea typeface="Cambria Math" panose="02040503050406030204" pitchFamily="18" charset="0"/>
              </a:rPr>
              <a:t>rℤ</a:t>
            </a:r>
            <a:r>
              <a:rPr lang="en-GB" dirty="0">
                <a:latin typeface="Cambria Math" panose="02040503050406030204" pitchFamily="18" charset="0"/>
                <a:ea typeface="Cambria Math" panose="02040503050406030204" pitchFamily="18" charset="0"/>
              </a:rPr>
              <a:t>, written</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rPr>
              <a:t>{ j }</a:t>
            </a:r>
            <a:r>
              <a:rPr lang="en-GB" baseline="-25000" dirty="0">
                <a:solidFill>
                  <a:srgbClr val="0070C0"/>
                </a:solidFill>
                <a:latin typeface="Cambria Math" panose="02040503050406030204" pitchFamily="18" charset="0"/>
                <a:ea typeface="Cambria Math" panose="02040503050406030204" pitchFamily="18" charset="0"/>
              </a:rPr>
              <a:t>ℤ/</a:t>
            </a:r>
            <a:r>
              <a:rPr lang="en-GB" baseline="-25000" dirty="0" err="1">
                <a:solidFill>
                  <a:srgbClr val="0070C0"/>
                </a:solidFill>
                <a:latin typeface="Cambria Math" panose="02040503050406030204" pitchFamily="18" charset="0"/>
                <a:ea typeface="Cambria Math" panose="02040503050406030204" pitchFamily="18" charset="0"/>
              </a:rPr>
              <a:t>rℤ</a:t>
            </a:r>
            <a:r>
              <a:rPr lang="en-GB" dirty="0">
                <a:solidFill>
                  <a:srgbClr val="0070C0"/>
                </a:solidFill>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(1/√r)  </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sum</a:t>
            </a:r>
            <a:r>
              <a:rPr lang="en-GB" baseline="-25000" dirty="0" err="1">
                <a:solidFill>
                  <a:srgbClr val="0070C0"/>
                </a:solidFill>
                <a:latin typeface="Cambria Math" panose="02040503050406030204" pitchFamily="18" charset="0"/>
                <a:ea typeface="Cambria Math" panose="02040503050406030204" pitchFamily="18" charset="0"/>
              </a:rPr>
              <a:t>ℤ</a:t>
            </a:r>
            <a:r>
              <a:rPr lang="en-GB" baseline="-25000" dirty="0">
                <a:solidFill>
                  <a:srgbClr val="0070C0"/>
                </a:solidFill>
                <a:latin typeface="Cambria Math" panose="02040503050406030204" pitchFamily="18" charset="0"/>
                <a:ea typeface="Cambria Math" panose="02040503050406030204" pitchFamily="18" charset="0"/>
              </a:rPr>
              <a:t>/</a:t>
            </a:r>
            <a:r>
              <a:rPr lang="en-GB" baseline="-25000" dirty="0" err="1">
                <a:solidFill>
                  <a:srgbClr val="0070C0"/>
                </a:solidFill>
                <a:latin typeface="Cambria Math" panose="02040503050406030204" pitchFamily="18" charset="0"/>
                <a:ea typeface="Cambria Math" panose="02040503050406030204" pitchFamily="18" charset="0"/>
              </a:rPr>
              <a:t>rℤ</a:t>
            </a:r>
            <a:r>
              <a:rPr lang="en-GB" baseline="-25000" dirty="0">
                <a:solidFill>
                  <a:srgbClr val="0070C0"/>
                </a:solidFill>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[x]  </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exp</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( 2</a:t>
            </a:r>
            <a:r>
              <a:rPr lang="el-GR"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π</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i</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j*x /r )  { x }</a:t>
            </a:r>
            <a:r>
              <a:rPr lang="en-GB" baseline="-25000" dirty="0">
                <a:solidFill>
                  <a:srgbClr val="0070C0"/>
                </a:solidFill>
                <a:latin typeface="Cambria Math" panose="02040503050406030204" pitchFamily="18" charset="0"/>
                <a:ea typeface="Cambria Math" panose="02040503050406030204" pitchFamily="18" charset="0"/>
              </a:rPr>
              <a:t>ℤ/</a:t>
            </a:r>
            <a:r>
              <a:rPr lang="en-GB" baseline="-25000" dirty="0" err="1">
                <a:solidFill>
                  <a:srgbClr val="0070C0"/>
                </a:solidFill>
                <a:latin typeface="Cambria Math" panose="02040503050406030204" pitchFamily="18" charset="0"/>
                <a:ea typeface="Cambria Math" panose="02040503050406030204" pitchFamily="18" charset="0"/>
              </a:rPr>
              <a:t>rℤ</a:t>
            </a:r>
            <a:endParaRPr lang="en-GB" baseline="-25000" dirty="0">
              <a:solidFill>
                <a:srgbClr val="0070C0"/>
              </a:solidFill>
              <a:latin typeface="Cambria Math" panose="02040503050406030204" pitchFamily="18" charset="0"/>
              <a:ea typeface="Cambria Math" panose="02040503050406030204" pitchFamily="18" charset="0"/>
            </a:endParaRPr>
          </a:p>
          <a:p>
            <a:endParaRPr lang="en-GB" dirty="0">
              <a:latin typeface="Cambria Math" panose="02040503050406030204" pitchFamily="18" charset="0"/>
              <a:ea typeface="Cambria Math" panose="02040503050406030204" pitchFamily="18" charset="0"/>
              <a:sym typeface="Wingdings" panose="05000000000000000000" pitchFamily="2" charset="2"/>
            </a:endParaRPr>
          </a:p>
          <a:p>
            <a:pPr marL="274320" lvl="1" indent="0">
              <a:buNone/>
            </a:pPr>
            <a:r>
              <a:rPr lang="en-GB" dirty="0">
                <a:latin typeface="Cambria Math" panose="02040503050406030204" pitchFamily="18" charset="0"/>
                <a:ea typeface="Cambria Math" panose="02040503050406030204" pitchFamily="18" charset="0"/>
                <a:sym typeface="Wingdings" panose="05000000000000000000" pitchFamily="2" charset="2"/>
              </a:rPr>
              <a:t>In these notes, I’ll suppress notation for constants in the amplitude, and most of the domains, so that leaves the QFT looking like</a:t>
            </a:r>
          </a:p>
          <a:p>
            <a:pPr marL="274320" lvl="1" indent="0">
              <a:buNone/>
            </a:pPr>
            <a:r>
              <a:rPr lang="en-GB" dirty="0">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rPr>
              <a:t>{ j }   </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sum[x]  </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exp</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( 2</a:t>
            </a:r>
            <a:r>
              <a:rPr lang="el-GR"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π</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i</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j*x /r )  { x }</a:t>
            </a:r>
            <a:endParaRPr lang="en-GB" dirty="0">
              <a:solidFill>
                <a:srgbClr val="0070C0"/>
              </a:solidFill>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24</a:t>
            </a:fld>
            <a:endParaRPr lang="en-US" dirty="0"/>
          </a:p>
        </p:txBody>
      </p:sp>
    </p:spTree>
    <p:extLst>
      <p:ext uri="{BB962C8B-B14F-4D97-AF65-F5344CB8AC3E}">
        <p14:creationId xmlns:p14="http://schemas.microsoft.com/office/powerpoint/2010/main" val="3575865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Shor’s Algorithm</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Input P and A=</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*P</a:t>
            </a:r>
          </a:p>
          <a:p>
            <a:r>
              <a:rPr lang="en-GB" dirty="0">
                <a:latin typeface="Cambria Math" panose="02040503050406030204" pitchFamily="18" charset="0"/>
                <a:ea typeface="Cambria Math" panose="02040503050406030204" pitchFamily="18" charset="0"/>
              </a:rPr>
              <a:t>Reserve two quantum registers for holding ring elements and one for holding module elements, and use this recipe :</a:t>
            </a:r>
          </a:p>
          <a:p>
            <a:pPr lvl="1"/>
            <a:r>
              <a:rPr lang="en-GB" dirty="0">
                <a:latin typeface="Cambria Math" panose="02040503050406030204" pitchFamily="18" charset="0"/>
                <a:ea typeface="Cambria Math" panose="02040503050406030204" pitchFamily="18" charset="0"/>
              </a:rPr>
              <a:t>Start with   </a:t>
            </a:r>
            <a:r>
              <a:rPr lang="en-GB" dirty="0">
                <a:solidFill>
                  <a:srgbClr val="0070C0"/>
                </a:solidFill>
                <a:latin typeface="Cambria Math" panose="02040503050406030204" pitchFamily="18" charset="0"/>
                <a:ea typeface="Cambria Math" panose="02040503050406030204" pitchFamily="18" charset="0"/>
              </a:rPr>
              <a:t>sum[</a:t>
            </a:r>
            <a:r>
              <a:rPr lang="en-GB" dirty="0" err="1">
                <a:solidFill>
                  <a:srgbClr val="0070C0"/>
                </a:solidFill>
                <a:latin typeface="Cambria Math" panose="02040503050406030204" pitchFamily="18" charset="0"/>
                <a:ea typeface="Cambria Math" panose="02040503050406030204" pitchFamily="18" charset="0"/>
              </a:rPr>
              <a:t>j,k</a:t>
            </a:r>
            <a:r>
              <a:rPr lang="en-GB" dirty="0">
                <a:solidFill>
                  <a:srgbClr val="0070C0"/>
                </a:solidFill>
                <a:latin typeface="Cambria Math" panose="02040503050406030204" pitchFamily="18" charset="0"/>
                <a:ea typeface="Cambria Math" panose="02040503050406030204" pitchFamily="18" charset="0"/>
              </a:rPr>
              <a:t>]  { j, k, 0 }</a:t>
            </a:r>
            <a:r>
              <a:rPr lang="en-GB" dirty="0">
                <a:latin typeface="Cambria Math" panose="02040503050406030204" pitchFamily="18" charset="0"/>
                <a:ea typeface="Cambria Math" panose="02040503050406030204" pitchFamily="18" charset="0"/>
              </a:rPr>
              <a:t>,</a:t>
            </a:r>
            <a:r>
              <a:rPr lang="en-GB" dirty="0">
                <a:solidFill>
                  <a:srgbClr val="0070C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the first two registers in </a:t>
            </a:r>
            <a:r>
              <a:rPr lang="en-GB" b="1" dirty="0">
                <a:latin typeface="Cambria Math" panose="02040503050406030204" pitchFamily="18" charset="0"/>
                <a:ea typeface="Cambria Math" panose="02040503050406030204" pitchFamily="18" charset="0"/>
              </a:rPr>
              <a:t>uniform superposition </a:t>
            </a:r>
            <a:r>
              <a:rPr lang="en-GB" dirty="0">
                <a:latin typeface="Cambria Math" panose="02040503050406030204" pitchFamily="18" charset="0"/>
                <a:ea typeface="Cambria Math" panose="02040503050406030204" pitchFamily="18" charset="0"/>
              </a:rPr>
              <a:t>over ℤ/</a:t>
            </a:r>
            <a:r>
              <a:rPr lang="en-GB" dirty="0" err="1">
                <a:latin typeface="Cambria Math" panose="02040503050406030204" pitchFamily="18" charset="0"/>
                <a:ea typeface="Cambria Math" panose="02040503050406030204" pitchFamily="18" charset="0"/>
              </a:rPr>
              <a:t>rℤ</a:t>
            </a:r>
            <a:r>
              <a:rPr lang="en-GB" dirty="0">
                <a:latin typeface="Cambria Math" panose="02040503050406030204" pitchFamily="18" charset="0"/>
                <a:ea typeface="Cambria Math" panose="02040503050406030204" pitchFamily="18" charset="0"/>
              </a:rPr>
              <a:t> </a:t>
            </a:r>
          </a:p>
          <a:p>
            <a:pPr lvl="1"/>
            <a:r>
              <a:rPr lang="en-GB" dirty="0">
                <a:latin typeface="Cambria Math" panose="02040503050406030204" pitchFamily="18" charset="0"/>
                <a:ea typeface="Cambria Math" panose="02040503050406030204" pitchFamily="18" charset="0"/>
              </a:rPr>
              <a:t>Compute [j*P + k*A] into the third register,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obtaining   </a:t>
            </a:r>
            <a:r>
              <a:rPr lang="en-GB" dirty="0">
                <a:solidFill>
                  <a:srgbClr val="0070C0"/>
                </a:solidFill>
                <a:latin typeface="Cambria Math" panose="02040503050406030204" pitchFamily="18" charset="0"/>
                <a:ea typeface="Cambria Math" panose="02040503050406030204" pitchFamily="18" charset="0"/>
              </a:rPr>
              <a:t>sum[</a:t>
            </a:r>
            <a:r>
              <a:rPr lang="en-GB" dirty="0" err="1">
                <a:solidFill>
                  <a:srgbClr val="0070C0"/>
                </a:solidFill>
                <a:latin typeface="Cambria Math" panose="02040503050406030204" pitchFamily="18" charset="0"/>
                <a:ea typeface="Cambria Math" panose="02040503050406030204" pitchFamily="18" charset="0"/>
              </a:rPr>
              <a:t>j,k</a:t>
            </a:r>
            <a:r>
              <a:rPr lang="en-GB" dirty="0">
                <a:solidFill>
                  <a:srgbClr val="0070C0"/>
                </a:solidFill>
                <a:latin typeface="Cambria Math" panose="02040503050406030204" pitchFamily="18" charset="0"/>
                <a:ea typeface="Cambria Math" panose="02040503050406030204" pitchFamily="18" charset="0"/>
              </a:rPr>
              <a:t>]  { j, k, [j*P + k*A] } </a:t>
            </a:r>
          </a:p>
          <a:p>
            <a:pPr lvl="1"/>
            <a:r>
              <a:rPr lang="en-GB" dirty="0">
                <a:latin typeface="Cambria Math" panose="02040503050406030204" pitchFamily="18" charset="0"/>
                <a:ea typeface="Cambria Math" panose="02040503050406030204" pitchFamily="18" charset="0"/>
              </a:rPr>
              <a:t>Perform the </a:t>
            </a:r>
            <a:r>
              <a:rPr lang="en-GB" b="1" dirty="0">
                <a:latin typeface="Cambria Math" panose="02040503050406030204" pitchFamily="18" charset="0"/>
                <a:ea typeface="Cambria Math" panose="02040503050406030204" pitchFamily="18" charset="0"/>
              </a:rPr>
              <a:t>quantum Fourier transform </a:t>
            </a:r>
            <a:r>
              <a:rPr lang="en-GB" dirty="0">
                <a:latin typeface="Cambria Math" panose="02040503050406030204" pitchFamily="18" charset="0"/>
                <a:ea typeface="Cambria Math" panose="02040503050406030204" pitchFamily="18" charset="0"/>
              </a:rPr>
              <a:t>on each of the first two registers;</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obtaining   </a:t>
            </a:r>
            <a:r>
              <a:rPr lang="en-GB" dirty="0">
                <a:solidFill>
                  <a:srgbClr val="0070C0"/>
                </a:solidFill>
                <a:latin typeface="Cambria Math" panose="02040503050406030204" pitchFamily="18" charset="0"/>
                <a:ea typeface="Cambria Math" panose="02040503050406030204" pitchFamily="18" charset="0"/>
              </a:rPr>
              <a:t>sum[</a:t>
            </a:r>
            <a:r>
              <a:rPr lang="en-GB" dirty="0" err="1">
                <a:solidFill>
                  <a:srgbClr val="0070C0"/>
                </a:solidFill>
                <a:latin typeface="Cambria Math" panose="02040503050406030204" pitchFamily="18" charset="0"/>
                <a:ea typeface="Cambria Math" panose="02040503050406030204" pitchFamily="18" charset="0"/>
              </a:rPr>
              <a:t>j,k,x,y</a:t>
            </a:r>
            <a:r>
              <a:rPr lang="en-GB" dirty="0">
                <a:solidFill>
                  <a:srgbClr val="0070C0"/>
                </a:solidFill>
                <a:latin typeface="Cambria Math" panose="02040503050406030204" pitchFamily="18" charset="0"/>
                <a:ea typeface="Cambria Math" panose="02040503050406030204" pitchFamily="18" charset="0"/>
              </a:rPr>
              <a:t>]  </a:t>
            </a:r>
            <a:r>
              <a:rPr lang="en-GB" dirty="0" err="1">
                <a:solidFill>
                  <a:srgbClr val="0070C0"/>
                </a:solidFill>
                <a:latin typeface="Cambria Math" panose="02040503050406030204" pitchFamily="18" charset="0"/>
                <a:ea typeface="Cambria Math" panose="02040503050406030204" pitchFamily="18" charset="0"/>
              </a:rPr>
              <a:t>exp</a:t>
            </a:r>
            <a:r>
              <a:rPr lang="en-GB" dirty="0">
                <a:solidFill>
                  <a:srgbClr val="0070C0"/>
                </a:solidFill>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2</a:t>
            </a:r>
            <a:r>
              <a:rPr lang="el-GR"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π</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i</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 j*x + k*y ) /r )   </a:t>
            </a:r>
            <a:r>
              <a:rPr lang="en-GB" dirty="0">
                <a:solidFill>
                  <a:srgbClr val="0070C0"/>
                </a:solidFill>
                <a:latin typeface="Cambria Math" panose="02040503050406030204" pitchFamily="18" charset="0"/>
                <a:ea typeface="Cambria Math" panose="02040503050406030204" pitchFamily="18" charset="0"/>
              </a:rPr>
              <a:t>{ x, y, [j*P + k*A] } </a:t>
            </a:r>
          </a:p>
          <a:p>
            <a:pPr lvl="1"/>
            <a:r>
              <a:rPr lang="en-GB" dirty="0">
                <a:latin typeface="Cambria Math" panose="02040503050406030204" pitchFamily="18" charset="0"/>
                <a:ea typeface="Cambria Math" panose="02040503050406030204" pitchFamily="18" charset="0"/>
              </a:rPr>
              <a:t>Rewrite using variable t = j + k*</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obtaining   </a:t>
            </a:r>
            <a:r>
              <a:rPr lang="en-GB" dirty="0">
                <a:solidFill>
                  <a:srgbClr val="0070C0"/>
                </a:solidFill>
                <a:latin typeface="Cambria Math" panose="02040503050406030204" pitchFamily="18" charset="0"/>
                <a:ea typeface="Cambria Math" panose="02040503050406030204" pitchFamily="18" charset="0"/>
              </a:rPr>
              <a:t>sum[</a:t>
            </a:r>
            <a:r>
              <a:rPr lang="en-GB" dirty="0" err="1">
                <a:solidFill>
                  <a:srgbClr val="0070C0"/>
                </a:solidFill>
                <a:latin typeface="Cambria Math" panose="02040503050406030204" pitchFamily="18" charset="0"/>
                <a:ea typeface="Cambria Math" panose="02040503050406030204" pitchFamily="18" charset="0"/>
              </a:rPr>
              <a:t>t,x,y</a:t>
            </a:r>
            <a:r>
              <a:rPr lang="en-GB" dirty="0">
                <a:solidFill>
                  <a:srgbClr val="0070C0"/>
                </a:solidFill>
                <a:latin typeface="Cambria Math" panose="02040503050406030204" pitchFamily="18" charset="0"/>
                <a:ea typeface="Cambria Math" panose="02040503050406030204" pitchFamily="18" charset="0"/>
              </a:rPr>
              <a:t>]  </a:t>
            </a:r>
            <a:r>
              <a:rPr lang="en-GB" dirty="0" err="1">
                <a:solidFill>
                  <a:srgbClr val="0070C0"/>
                </a:solidFill>
                <a:latin typeface="Cambria Math" panose="02040503050406030204" pitchFamily="18" charset="0"/>
                <a:ea typeface="Cambria Math" panose="02040503050406030204" pitchFamily="18" charset="0"/>
              </a:rPr>
              <a:t>exp</a:t>
            </a:r>
            <a:r>
              <a:rPr lang="en-GB" dirty="0">
                <a:solidFill>
                  <a:srgbClr val="0070C0"/>
                </a:solidFill>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2</a:t>
            </a:r>
            <a:r>
              <a:rPr lang="el-GR"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π</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i</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t*x /r )  </a:t>
            </a:r>
            <a:r>
              <a:rPr lang="en-GB" dirty="0">
                <a:solidFill>
                  <a:srgbClr val="0070C0"/>
                </a:solidFill>
                <a:latin typeface="Cambria Math" panose="02040503050406030204" pitchFamily="18" charset="0"/>
                <a:ea typeface="Cambria Math" panose="02040503050406030204" pitchFamily="18" charset="0"/>
              </a:rPr>
              <a:t>{ x, y, [t*P] }  sum[k] </a:t>
            </a:r>
            <a:r>
              <a:rPr lang="en-GB" dirty="0" err="1">
                <a:solidFill>
                  <a:srgbClr val="0070C0"/>
                </a:solidFill>
                <a:latin typeface="Cambria Math" panose="02040503050406030204" pitchFamily="18" charset="0"/>
                <a:ea typeface="Cambria Math" panose="02040503050406030204" pitchFamily="18" charset="0"/>
              </a:rPr>
              <a:t>exp</a:t>
            </a:r>
            <a:r>
              <a:rPr lang="en-GB" dirty="0">
                <a:solidFill>
                  <a:srgbClr val="0070C0"/>
                </a:solidFill>
                <a:latin typeface="Cambria Math" panose="02040503050406030204" pitchFamily="18" charset="0"/>
                <a:ea typeface="Cambria Math" panose="02040503050406030204" pitchFamily="18" charset="0"/>
              </a:rPr>
              <a:t>( </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2</a:t>
            </a:r>
            <a:r>
              <a:rPr lang="el-GR"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π</a:t>
            </a:r>
            <a:r>
              <a:rPr lang="en-GB" dirty="0" err="1">
                <a:solidFill>
                  <a:srgbClr val="0070C0"/>
                </a:solidFill>
                <a:latin typeface="Cambria Math" panose="02040503050406030204" pitchFamily="18" charset="0"/>
                <a:ea typeface="Cambria Math" panose="02040503050406030204" pitchFamily="18" charset="0"/>
                <a:sym typeface="Wingdings" panose="05000000000000000000" pitchFamily="2" charset="2"/>
              </a:rPr>
              <a:t>i</a:t>
            </a:r>
            <a:r>
              <a:rPr lang="en-GB" dirty="0">
                <a:solidFill>
                  <a:srgbClr val="0070C0"/>
                </a:solidFill>
                <a:latin typeface="Cambria Math" panose="02040503050406030204" pitchFamily="18" charset="0"/>
                <a:ea typeface="Cambria Math" panose="02040503050406030204" pitchFamily="18" charset="0"/>
                <a:sym typeface="Wingdings" panose="05000000000000000000" pitchFamily="2" charset="2"/>
              </a:rPr>
              <a:t>  k*(y – a*x) /r ) </a:t>
            </a:r>
            <a:endParaRPr lang="en-GB" dirty="0">
              <a:solidFill>
                <a:srgbClr val="0070C0"/>
              </a:solidFill>
              <a:latin typeface="Cambria Math" panose="02040503050406030204" pitchFamily="18" charset="0"/>
              <a:ea typeface="Cambria Math" panose="02040503050406030204" pitchFamily="18" charset="0"/>
            </a:endParaRPr>
          </a:p>
          <a:p>
            <a:pPr lvl="1"/>
            <a:r>
              <a:rPr lang="en-GB" dirty="0">
                <a:latin typeface="Cambria Math" panose="02040503050406030204" pitchFamily="18" charset="0"/>
                <a:ea typeface="Cambria Math" panose="02040503050406030204" pitchFamily="18" charset="0"/>
              </a:rPr>
              <a:t>Measure x and y (discarding third register), and note that y –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*x = 0</a:t>
            </a:r>
          </a:p>
          <a:p>
            <a:r>
              <a:rPr lang="en-GB" dirty="0">
                <a:latin typeface="Cambria Math" panose="02040503050406030204" pitchFamily="18" charset="0"/>
                <a:ea typeface="Cambria Math" panose="02040503050406030204" pitchFamily="18" charset="0"/>
              </a:rPr>
              <a:t>Output “y/x”, which is generally </a:t>
            </a:r>
            <a:r>
              <a:rPr lang="en-GB" dirty="0">
                <a:solidFill>
                  <a:srgbClr val="FF0000"/>
                </a:solidFill>
                <a:latin typeface="Cambria Math" panose="02040503050406030204" pitchFamily="18" charset="0"/>
                <a:ea typeface="Cambria Math" panose="02040503050406030204" pitchFamily="18" charset="0"/>
              </a:rPr>
              <a:t>a</a:t>
            </a:r>
          </a:p>
        </p:txBody>
      </p:sp>
      <p:sp>
        <p:nvSpPr>
          <p:cNvPr id="4" name="Slide Number Placeholder 3"/>
          <p:cNvSpPr>
            <a:spLocks noGrp="1"/>
          </p:cNvSpPr>
          <p:nvPr>
            <p:ph type="sldNum" sz="quarter" idx="12"/>
          </p:nvPr>
        </p:nvSpPr>
        <p:spPr/>
        <p:txBody>
          <a:bodyPr/>
          <a:lstStyle/>
          <a:p>
            <a:fld id="{4FAB73BC-B049-4115-A692-8D63A059BFB8}" type="slidenum">
              <a:rPr lang="en-US" smtClean="0"/>
              <a:t>25</a:t>
            </a:fld>
            <a:endParaRPr lang="en-US" dirty="0"/>
          </a:p>
        </p:txBody>
      </p:sp>
    </p:spTree>
    <p:extLst>
      <p:ext uri="{BB962C8B-B14F-4D97-AF65-F5344CB8AC3E}">
        <p14:creationId xmlns:p14="http://schemas.microsoft.com/office/powerpoint/2010/main" val="3023084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on Rings</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293399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Varying the Ring or Module</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It is trivial to construct analogous systems with M = </a:t>
            </a:r>
            <a:r>
              <a:rPr lang="en-GB" dirty="0" err="1">
                <a:latin typeface="Cambria Math" panose="02040503050406030204" pitchFamily="18" charset="0"/>
                <a:ea typeface="Cambria Math" panose="02040503050406030204" pitchFamily="18" charset="0"/>
              </a:rPr>
              <a:t>R</a:t>
            </a:r>
            <a:r>
              <a:rPr lang="en-GB" baseline="30000" dirty="0" err="1">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 for k&gt;2, if desired</a:t>
            </a:r>
          </a:p>
          <a:p>
            <a:pPr lvl="1"/>
            <a:r>
              <a:rPr lang="en-GB" dirty="0">
                <a:latin typeface="Cambria Math" panose="02040503050406030204" pitchFamily="18" charset="0"/>
                <a:ea typeface="Cambria Math" panose="02040503050406030204" pitchFamily="18" charset="0"/>
              </a:rPr>
              <a:t>One will still have to reason about security reductions from lattice problems in the ambient space R</a:t>
            </a:r>
            <a:r>
              <a:rPr lang="en-GB" sz="2000"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(as well as in </a:t>
            </a:r>
            <a:r>
              <a:rPr lang="en-GB" dirty="0" err="1">
                <a:latin typeface="Cambria Math" panose="02040503050406030204" pitchFamily="18" charset="0"/>
                <a:ea typeface="Cambria Math" panose="02040503050406030204" pitchFamily="18" charset="0"/>
              </a:rPr>
              <a:t>R</a:t>
            </a:r>
            <a:r>
              <a:rPr lang="en-GB" sz="2000" baseline="30000" dirty="0" err="1">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a:t>
            </a:r>
          </a:p>
          <a:p>
            <a:pPr lvl="1"/>
            <a:r>
              <a:rPr lang="en-GB" dirty="0">
                <a:latin typeface="Cambria Math" panose="02040503050406030204" pitchFamily="18" charset="0"/>
                <a:ea typeface="Cambria Math" panose="02040503050406030204" pitchFamily="18" charset="0"/>
              </a:rPr>
              <a:t>...But in some cases, by using k&gt;2, it may be possible to obtain equivalent security with better parameters, e.g. use a smaller modulus (value of q)</a:t>
            </a:r>
          </a:p>
          <a:p>
            <a:r>
              <a:rPr lang="en-GB" dirty="0">
                <a:latin typeface="Cambria Math" panose="02040503050406030204" pitchFamily="18" charset="0"/>
                <a:ea typeface="Cambria Math" panose="02040503050406030204" pitchFamily="18" charset="0"/>
              </a:rPr>
              <a:t>It is equally trivial to change R to something ‘better’</a:t>
            </a:r>
          </a:p>
          <a:p>
            <a:pPr lvl="1"/>
            <a:r>
              <a:rPr lang="en-GB" dirty="0">
                <a:latin typeface="Cambria Math" panose="02040503050406030204" pitchFamily="18" charset="0"/>
                <a:ea typeface="Cambria Math" panose="02040503050406030204" pitchFamily="18" charset="0"/>
              </a:rPr>
              <a:t>Rather than use R = ℤ[X]/(</a:t>
            </a:r>
            <a:r>
              <a:rPr lang="en-GB" dirty="0" err="1">
                <a:latin typeface="Cambria Math" panose="02040503050406030204" pitchFamily="18" charset="0"/>
                <a:ea typeface="Cambria Math" panose="02040503050406030204" pitchFamily="18" charset="0"/>
              </a:rPr>
              <a:t>X</a:t>
            </a:r>
            <a:r>
              <a:rPr lang="en-GB" baseline="30000" dirty="0" err="1">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 1), preferable to use R = ℤ[X]/f(X) for some </a:t>
            </a:r>
            <a:r>
              <a:rPr lang="en-GB" b="1" dirty="0">
                <a:latin typeface="Cambria Math" panose="02040503050406030204" pitchFamily="18" charset="0"/>
                <a:ea typeface="Cambria Math" panose="02040503050406030204" pitchFamily="18" charset="0"/>
              </a:rPr>
              <a:t>irreducible</a:t>
            </a:r>
            <a:r>
              <a:rPr lang="en-GB" dirty="0">
                <a:latin typeface="Cambria Math" panose="02040503050406030204" pitchFamily="18" charset="0"/>
                <a:ea typeface="Cambria Math" panose="02040503050406030204" pitchFamily="18" charset="0"/>
              </a:rPr>
              <a:t> f</a:t>
            </a:r>
          </a:p>
          <a:p>
            <a:pPr lvl="1"/>
            <a:r>
              <a:rPr lang="en-GB" dirty="0">
                <a:latin typeface="Cambria Math" panose="02040503050406030204" pitchFamily="18" charset="0"/>
                <a:ea typeface="Cambria Math" panose="02040503050406030204" pitchFamily="18" charset="0"/>
              </a:rPr>
              <a:t>Using f(X) a </a:t>
            </a:r>
            <a:r>
              <a:rPr lang="en-GB" b="1" dirty="0" err="1">
                <a:latin typeface="Cambria Math" panose="02040503050406030204" pitchFamily="18" charset="0"/>
                <a:ea typeface="Cambria Math" panose="02040503050406030204" pitchFamily="18" charset="0"/>
              </a:rPr>
              <a:t>cyclotomic</a:t>
            </a:r>
            <a:r>
              <a:rPr lang="en-GB" b="1" dirty="0">
                <a:latin typeface="Cambria Math" panose="02040503050406030204" pitchFamily="18" charset="0"/>
                <a:ea typeface="Cambria Math" panose="02040503050406030204" pitchFamily="18" charset="0"/>
              </a:rPr>
              <a:t> polynomial </a:t>
            </a:r>
            <a:r>
              <a:rPr lang="en-GB" dirty="0">
                <a:latin typeface="Cambria Math" panose="02040503050406030204" pitchFamily="18" charset="0"/>
                <a:ea typeface="Cambria Math" panose="02040503050406030204" pitchFamily="18" charset="0"/>
              </a:rPr>
              <a:t>enables one to continue using </a:t>
            </a:r>
            <a:r>
              <a:rPr lang="en-GB" b="1" dirty="0">
                <a:latin typeface="Cambria Math" panose="02040503050406030204" pitchFamily="18" charset="0"/>
                <a:ea typeface="Cambria Math" panose="02040503050406030204" pitchFamily="18" charset="0"/>
              </a:rPr>
              <a:t>Fourier transforms </a:t>
            </a:r>
            <a:r>
              <a:rPr lang="en-GB" dirty="0">
                <a:latin typeface="Cambria Math" panose="02040503050406030204" pitchFamily="18" charset="0"/>
                <a:ea typeface="Cambria Math" panose="02040503050406030204" pitchFamily="18" charset="0"/>
              </a:rPr>
              <a:t>to implement the cryptography (this amounts to taking R to be an </a:t>
            </a:r>
            <a:r>
              <a:rPr lang="en-GB" b="1" dirty="0">
                <a:latin typeface="Cambria Math" panose="02040503050406030204" pitchFamily="18" charset="0"/>
                <a:ea typeface="Cambria Math" panose="02040503050406030204" pitchFamily="18" charset="0"/>
              </a:rPr>
              <a:t>order</a:t>
            </a:r>
            <a:r>
              <a:rPr lang="en-GB" dirty="0">
                <a:latin typeface="Cambria Math" panose="02040503050406030204" pitchFamily="18" charset="0"/>
                <a:ea typeface="Cambria Math" panose="02040503050406030204" pitchFamily="18" charset="0"/>
              </a:rPr>
              <a:t> of a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 see next slide)</a:t>
            </a:r>
          </a:p>
          <a:p>
            <a:pPr lvl="1"/>
            <a:r>
              <a:rPr lang="en-GB" dirty="0">
                <a:latin typeface="Cambria Math" panose="02040503050406030204" pitchFamily="18" charset="0"/>
                <a:ea typeface="Cambria Math" panose="02040503050406030204" pitchFamily="18" charset="0"/>
              </a:rPr>
              <a:t>Using f(X) of </a:t>
            </a:r>
            <a:r>
              <a:rPr lang="en-GB" b="1" dirty="0">
                <a:latin typeface="Cambria Math" panose="02040503050406030204" pitchFamily="18" charset="0"/>
                <a:ea typeface="Cambria Math" panose="02040503050406030204" pitchFamily="18" charset="0"/>
              </a:rPr>
              <a:t>prime degree </a:t>
            </a:r>
            <a:r>
              <a:rPr lang="en-GB" dirty="0">
                <a:latin typeface="Cambria Math" panose="02040503050406030204" pitchFamily="18" charset="0"/>
                <a:ea typeface="Cambria Math" panose="02040503050406030204" pitchFamily="18" charset="0"/>
              </a:rPr>
              <a:t>removes even more </a:t>
            </a:r>
            <a:r>
              <a:rPr lang="en-GB" b="1" dirty="0">
                <a:latin typeface="Cambria Math" panose="02040503050406030204" pitchFamily="18" charset="0"/>
                <a:ea typeface="Cambria Math" panose="02040503050406030204" pitchFamily="18" charset="0"/>
              </a:rPr>
              <a:t>intermediate structure </a:t>
            </a:r>
            <a:r>
              <a:rPr lang="en-GB" dirty="0">
                <a:latin typeface="Cambria Math" panose="02040503050406030204" pitchFamily="18" charset="0"/>
                <a:ea typeface="Cambria Math" panose="02040503050406030204" pitchFamily="18" charset="0"/>
              </a:rPr>
              <a:t>(see e.g. NTRU-Prime)</a:t>
            </a:r>
          </a:p>
        </p:txBody>
      </p:sp>
      <p:sp>
        <p:nvSpPr>
          <p:cNvPr id="4" name="Slide Number Placeholder 3"/>
          <p:cNvSpPr>
            <a:spLocks noGrp="1"/>
          </p:cNvSpPr>
          <p:nvPr>
            <p:ph type="sldNum" sz="quarter" idx="12"/>
          </p:nvPr>
        </p:nvSpPr>
        <p:spPr/>
        <p:txBody>
          <a:bodyPr/>
          <a:lstStyle/>
          <a:p>
            <a:fld id="{4FAB73BC-B049-4115-A692-8D63A059BFB8}" type="slidenum">
              <a:rPr lang="en-US" smtClean="0"/>
              <a:t>27</a:t>
            </a:fld>
            <a:endParaRPr lang="en-US" dirty="0"/>
          </a:p>
        </p:txBody>
      </p:sp>
    </p:spTree>
    <p:extLst>
      <p:ext uri="{BB962C8B-B14F-4D97-AF65-F5344CB8AC3E}">
        <p14:creationId xmlns:p14="http://schemas.microsoft.com/office/powerpoint/2010/main" val="942717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Cyclotomic</a:t>
            </a:r>
            <a:r>
              <a:rPr lang="en-GB" dirty="0"/>
              <a:t> Fields</a:t>
            </a:r>
          </a:p>
        </p:txBody>
      </p:sp>
      <p:sp>
        <p:nvSpPr>
          <p:cNvPr id="3" name="Content Placeholder 2"/>
          <p:cNvSpPr>
            <a:spLocks noGrp="1"/>
          </p:cNvSpPr>
          <p:nvPr>
            <p:ph idx="1"/>
          </p:nvPr>
        </p:nvSpPr>
        <p:spPr/>
        <p:txBody>
          <a:bodyPr>
            <a:normAutofit lnSpcReduction="10000"/>
          </a:bodyPr>
          <a:lstStyle/>
          <a:p>
            <a:r>
              <a:rPr lang="en-GB" dirty="0">
                <a:latin typeface="Cambria Math" panose="02040503050406030204" pitchFamily="18" charset="0"/>
                <a:ea typeface="Cambria Math" panose="02040503050406030204" pitchFamily="18" charset="0"/>
              </a:rPr>
              <a:t>Polynomial (</a:t>
            </a:r>
            <a:r>
              <a:rPr lang="en-GB" dirty="0" err="1">
                <a:latin typeface="Cambria Math" panose="02040503050406030204" pitchFamily="18" charset="0"/>
                <a:ea typeface="Cambria Math" panose="02040503050406030204" pitchFamily="18" charset="0"/>
              </a:rPr>
              <a:t>X</a:t>
            </a:r>
            <a:r>
              <a:rPr lang="en-GB" baseline="30000" dirty="0" err="1">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 1) factors into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polynomials</a:t>
            </a:r>
          </a:p>
          <a:p>
            <a:r>
              <a:rPr lang="en-GB" dirty="0">
                <a:latin typeface="Cambria Math" panose="02040503050406030204" pitchFamily="18" charset="0"/>
                <a:ea typeface="Cambria Math" panose="02040503050406030204" pitchFamily="18" charset="0"/>
              </a:rPr>
              <a:t>The </a:t>
            </a:r>
            <a:r>
              <a:rPr lang="en-GB" dirty="0" err="1">
                <a:latin typeface="Cambria Math" panose="02040503050406030204" pitchFamily="18" charset="0"/>
                <a:ea typeface="Cambria Math" panose="02040503050406030204" pitchFamily="18" charset="0"/>
              </a:rPr>
              <a:t>mth</a:t>
            </a:r>
            <a:r>
              <a:rPr lang="en-GB" dirty="0">
                <a:latin typeface="Cambria Math" panose="02040503050406030204" pitchFamily="18" charset="0"/>
                <a:ea typeface="Cambria Math" panose="02040503050406030204" pitchFamily="18" charset="0"/>
              </a:rPr>
              <a:t>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polynomial, </a:t>
            </a:r>
            <a:r>
              <a:rPr lang="el-GR" dirty="0">
                <a:latin typeface="Cambria Math" panose="02040503050406030204" pitchFamily="18" charset="0"/>
                <a:ea typeface="Cambria Math" panose="02040503050406030204" pitchFamily="18" charset="0"/>
              </a:rPr>
              <a:t>Φ</a:t>
            </a:r>
            <a:r>
              <a:rPr lang="en-GB" baseline="-25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(X), has degree n=</a:t>
            </a:r>
            <a:r>
              <a:rPr lang="el-GR" dirty="0">
                <a:latin typeface="Cambria Math" panose="02040503050406030204" pitchFamily="18" charset="0"/>
                <a:ea typeface="Cambria Math" panose="02040503050406030204" pitchFamily="18" charset="0"/>
              </a:rPr>
              <a:t>φ</a:t>
            </a:r>
            <a:r>
              <a:rPr lang="en-GB" dirty="0">
                <a:latin typeface="Cambria Math" panose="02040503050406030204" pitchFamily="18" charset="0"/>
                <a:ea typeface="Cambria Math" panose="02040503050406030204" pitchFamily="18" charset="0"/>
              </a:rPr>
              <a:t>(m) </a:t>
            </a:r>
          </a:p>
          <a:p>
            <a:r>
              <a:rPr lang="en-GB" dirty="0">
                <a:latin typeface="Cambria Math" panose="02040503050406030204" pitchFamily="18" charset="0"/>
                <a:ea typeface="Cambria Math" panose="02040503050406030204" pitchFamily="18" charset="0"/>
              </a:rPr>
              <a:t>The </a:t>
            </a:r>
            <a:r>
              <a:rPr lang="en-GB" b="1" dirty="0">
                <a:latin typeface="Cambria Math" panose="02040503050406030204" pitchFamily="18" charset="0"/>
                <a:ea typeface="Cambria Math" panose="02040503050406030204" pitchFamily="18" charset="0"/>
              </a:rPr>
              <a:t>number field </a:t>
            </a:r>
            <a:r>
              <a:rPr lang="en-GB" dirty="0">
                <a:latin typeface="Cambria Math" panose="02040503050406030204" pitchFamily="18" charset="0"/>
                <a:ea typeface="Cambria Math" panose="02040503050406030204" pitchFamily="18" charset="0"/>
              </a:rPr>
              <a:t>it generates, K = ℚ[</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is a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a:t>
            </a:r>
          </a:p>
          <a:p>
            <a:r>
              <a:rPr lang="en-GB" dirty="0">
                <a:latin typeface="Cambria Math" panose="02040503050406030204" pitchFamily="18" charset="0"/>
                <a:ea typeface="Cambria Math" panose="02040503050406030204" pitchFamily="18" charset="0"/>
              </a:rPr>
              <a:t>Its ring of </a:t>
            </a:r>
            <a:r>
              <a:rPr lang="en-GB" b="1" dirty="0">
                <a:latin typeface="Cambria Math" panose="02040503050406030204" pitchFamily="18" charset="0"/>
                <a:ea typeface="Cambria Math" panose="02040503050406030204" pitchFamily="18" charset="0"/>
              </a:rPr>
              <a:t>algebraic integers (maximal order), </a:t>
            </a:r>
            <a:r>
              <a:rPr lang="en-GB" dirty="0">
                <a:latin typeface="Cambria Math" panose="02040503050406030204" pitchFamily="18" charset="0"/>
                <a:ea typeface="Cambria Math" panose="02040503050406030204" pitchFamily="18" charset="0"/>
              </a:rPr>
              <a:t>OK, happens to be ℤ[</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exactly</a:t>
            </a:r>
          </a:p>
          <a:p>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fields are </a:t>
            </a:r>
            <a:r>
              <a:rPr lang="en-GB" b="1" dirty="0">
                <a:latin typeface="Cambria Math" panose="02040503050406030204" pitchFamily="18" charset="0"/>
                <a:ea typeface="Cambria Math" panose="02040503050406030204" pitchFamily="18" charset="0"/>
              </a:rPr>
              <a:t>abelian extensions</a:t>
            </a:r>
            <a:r>
              <a:rPr lang="en-GB" dirty="0">
                <a:latin typeface="Cambria Math" panose="02040503050406030204" pitchFamily="18" charset="0"/>
                <a:ea typeface="Cambria Math" panose="02040503050406030204" pitchFamily="18" charset="0"/>
              </a:rPr>
              <a:t>, and as such </a:t>
            </a:r>
            <a:r>
              <a:rPr lang="en-GB" b="1" dirty="0">
                <a:latin typeface="Cambria Math" panose="02040503050406030204" pitchFamily="18" charset="0"/>
                <a:ea typeface="Cambria Math" panose="02040503050406030204" pitchFamily="18" charset="0"/>
              </a:rPr>
              <a:t>inherit a natural metric </a:t>
            </a:r>
            <a:r>
              <a:rPr lang="en-GB" dirty="0">
                <a:latin typeface="Cambria Math" panose="02040503050406030204" pitchFamily="18" charset="0"/>
                <a:ea typeface="Cambria Math" panose="02040503050406030204" pitchFamily="18" charset="0"/>
              </a:rPr>
              <a:t>:-</a:t>
            </a:r>
          </a:p>
          <a:p>
            <a:pPr lvl="1"/>
            <a:r>
              <a:rPr lang="en-GB" dirty="0">
                <a:latin typeface="Cambria Math" panose="02040503050406030204" pitchFamily="18" charset="0"/>
                <a:ea typeface="Cambria Math" panose="02040503050406030204" pitchFamily="18" charset="0"/>
              </a:rPr>
              <a:t>The </a:t>
            </a:r>
            <a:r>
              <a:rPr lang="en-GB" b="1" dirty="0">
                <a:latin typeface="Cambria Math" panose="02040503050406030204" pitchFamily="18" charset="0"/>
                <a:ea typeface="Cambria Math" panose="02040503050406030204" pitchFamily="18" charset="0"/>
              </a:rPr>
              <a:t>Galois group </a:t>
            </a:r>
            <a:r>
              <a:rPr lang="en-GB" dirty="0">
                <a:latin typeface="Cambria Math" panose="02040503050406030204" pitchFamily="18" charset="0"/>
                <a:ea typeface="Cambria Math" panose="02040503050406030204" pitchFamily="18" charset="0"/>
              </a:rPr>
              <a:t>G</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is naturally isomorphic with (ℤ/</a:t>
            </a:r>
            <a:r>
              <a:rPr lang="en-GB" dirty="0" err="1">
                <a:latin typeface="Cambria Math" panose="02040503050406030204" pitchFamily="18" charset="0"/>
                <a:ea typeface="Cambria Math" panose="02040503050406030204" pitchFamily="18" charset="0"/>
              </a:rPr>
              <a:t>mℤ</a:t>
            </a:r>
            <a:r>
              <a:rPr lang="en-GB" dirty="0">
                <a:latin typeface="Cambria Math" panose="02040503050406030204" pitchFamily="18" charset="0"/>
                <a:ea typeface="Cambria Math" panose="02040503050406030204" pitchFamily="18" charset="0"/>
              </a:rPr>
              <a:t>)*, which is isomorphic with </a:t>
            </a:r>
            <a:r>
              <a:rPr lang="en-GB" dirty="0" err="1">
                <a:latin typeface="Cambria Math" panose="02040503050406030204" pitchFamily="18" charset="0"/>
                <a:ea typeface="Cambria Math" panose="02040503050406030204" pitchFamily="18" charset="0"/>
              </a:rPr>
              <a:t>Cyc</a:t>
            </a:r>
            <a:r>
              <a:rPr lang="en-GB" dirty="0">
                <a:latin typeface="Cambria Math" panose="02040503050406030204" pitchFamily="18" charset="0"/>
                <a:ea typeface="Cambria Math" panose="02040503050406030204" pitchFamily="18" charset="0"/>
              </a:rPr>
              <a:t>(n)</a:t>
            </a:r>
          </a:p>
          <a:p>
            <a:pPr lvl="1"/>
            <a:r>
              <a:rPr lang="en-GB" dirty="0">
                <a:latin typeface="Cambria Math" panose="02040503050406030204" pitchFamily="18" charset="0"/>
                <a:ea typeface="Cambria Math" panose="02040503050406030204" pitchFamily="18" charset="0"/>
              </a:rPr>
              <a:t>Let † denote </a:t>
            </a:r>
            <a:r>
              <a:rPr lang="en-GB" b="1" dirty="0">
                <a:latin typeface="Cambria Math" panose="02040503050406030204" pitchFamily="18" charset="0"/>
                <a:ea typeface="Cambria Math" panose="02040503050406030204" pitchFamily="18" charset="0"/>
              </a:rPr>
              <a:t>complex conjugation </a:t>
            </a:r>
            <a:r>
              <a:rPr lang="en-GB" dirty="0">
                <a:latin typeface="Cambria Math" panose="02040503050406030204" pitchFamily="18" charset="0"/>
                <a:ea typeface="Cambria Math" panose="02040503050406030204" pitchFamily="18" charset="0"/>
              </a:rPr>
              <a:t>(the element of G of order 2, </a:t>
            </a:r>
            <a:r>
              <a:rPr lang="en-GB" i="1" dirty="0">
                <a:latin typeface="Cambria Math" panose="02040503050406030204" pitchFamily="18" charset="0"/>
                <a:ea typeface="Cambria Math" panose="02040503050406030204" pitchFamily="18" charset="0"/>
              </a:rPr>
              <a:t>i.e.</a:t>
            </a:r>
            <a:r>
              <a:rPr lang="en-GB" dirty="0">
                <a:latin typeface="Cambria Math" panose="02040503050406030204" pitchFamily="18" charset="0"/>
                <a:ea typeface="Cambria Math" panose="02040503050406030204" pitchFamily="18" charset="0"/>
              </a:rPr>
              <a:t> -1 in (ℤ/</a:t>
            </a:r>
            <a:r>
              <a:rPr lang="en-GB" dirty="0" err="1">
                <a:latin typeface="Cambria Math" panose="02040503050406030204" pitchFamily="18" charset="0"/>
                <a:ea typeface="Cambria Math" panose="02040503050406030204" pitchFamily="18" charset="0"/>
              </a:rPr>
              <a:t>mℤ</a:t>
            </a:r>
            <a:r>
              <a:rPr lang="en-GB" dirty="0">
                <a:latin typeface="Cambria Math" panose="02040503050406030204" pitchFamily="18" charset="0"/>
                <a:ea typeface="Cambria Math" panose="02040503050406030204" pitchFamily="18" charset="0"/>
              </a:rPr>
              <a:t>)*)</a:t>
            </a:r>
          </a:p>
          <a:p>
            <a:pPr lvl="1"/>
            <a:r>
              <a:rPr lang="en-GB" dirty="0">
                <a:latin typeface="Cambria Math" panose="02040503050406030204" pitchFamily="18" charset="0"/>
                <a:ea typeface="Cambria Math" panose="02040503050406030204" pitchFamily="18" charset="0"/>
              </a:rPr>
              <a:t>The </a:t>
            </a:r>
            <a:r>
              <a:rPr lang="en-GB" b="1" dirty="0" err="1">
                <a:latin typeface="Cambria Math" panose="02040503050406030204" pitchFamily="18" charset="0"/>
                <a:ea typeface="Cambria Math" panose="02040503050406030204" pitchFamily="18" charset="0"/>
              </a:rPr>
              <a:t>Minkowski</a:t>
            </a:r>
            <a:r>
              <a:rPr lang="en-GB" b="1" dirty="0">
                <a:latin typeface="Cambria Math" panose="02040503050406030204" pitchFamily="18" charset="0"/>
                <a:ea typeface="Cambria Math" panose="02040503050406030204" pitchFamily="18" charset="0"/>
              </a:rPr>
              <a:t> embedding </a:t>
            </a:r>
            <a:r>
              <a:rPr lang="en-GB" dirty="0">
                <a:latin typeface="Cambria Math" panose="02040503050406030204" pitchFamily="18" charset="0"/>
                <a:ea typeface="Cambria Math" panose="02040503050406030204" pitchFamily="18" charset="0"/>
              </a:rPr>
              <a:t>maps K to </a:t>
            </a:r>
            <a:r>
              <a:rPr lang="en-GB" dirty="0" err="1">
                <a:latin typeface="Cambria Math" panose="02040503050406030204" pitchFamily="18" charset="0"/>
                <a:ea typeface="Cambria Math" panose="02040503050406030204" pitchFamily="18" charset="0"/>
              </a:rPr>
              <a:t>ℂ</a:t>
            </a:r>
            <a:r>
              <a:rPr lang="en-GB" sz="2000" baseline="30000" dirty="0" err="1">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one coefficient per element of G</a:t>
            </a:r>
          </a:p>
          <a:p>
            <a:pPr lvl="1"/>
            <a:r>
              <a:rPr lang="en-GB" dirty="0">
                <a:latin typeface="Cambria Math" panose="02040503050406030204" pitchFamily="18" charset="0"/>
                <a:ea typeface="Cambria Math" panose="02040503050406030204" pitchFamily="18" charset="0"/>
              </a:rPr>
              <a:t>The standard metric on </a:t>
            </a:r>
            <a:r>
              <a:rPr lang="en-GB" dirty="0" err="1">
                <a:latin typeface="Cambria Math" panose="02040503050406030204" pitchFamily="18" charset="0"/>
                <a:ea typeface="Cambria Math" panose="02040503050406030204" pitchFamily="18" charset="0"/>
              </a:rPr>
              <a:t>ℂ</a:t>
            </a:r>
            <a:r>
              <a:rPr lang="en-GB" baseline="30000" dirty="0" err="1">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then agrees with the </a:t>
            </a:r>
            <a:r>
              <a:rPr lang="en-GB" b="1" dirty="0">
                <a:latin typeface="Cambria Math" panose="02040503050406030204" pitchFamily="18" charset="0"/>
                <a:ea typeface="Cambria Math" panose="02040503050406030204" pitchFamily="18" charset="0"/>
              </a:rPr>
              <a:t>intrinsic inner product</a:t>
            </a:r>
            <a:r>
              <a:rPr lang="en-GB" dirty="0">
                <a:latin typeface="Cambria Math" panose="02040503050406030204" pitchFamily="18" charset="0"/>
                <a:ea typeface="Cambria Math" panose="02040503050406030204" pitchFamily="18" charset="0"/>
              </a:rPr>
              <a:t> given by mapping (</a:t>
            </a:r>
            <a:r>
              <a:rPr lang="en-GB" dirty="0" err="1">
                <a:latin typeface="Cambria Math" panose="02040503050406030204" pitchFamily="18" charset="0"/>
                <a:ea typeface="Cambria Math" panose="02040503050406030204" pitchFamily="18" charset="0"/>
              </a:rPr>
              <a:t>x,y</a:t>
            </a:r>
            <a:r>
              <a:rPr lang="en-GB" dirty="0">
                <a:latin typeface="Cambria Math" panose="02040503050406030204" pitchFamily="18" charset="0"/>
                <a:ea typeface="Cambria Math" panose="02040503050406030204" pitchFamily="18" charset="0"/>
              </a:rPr>
              <a:t>) to Trace[ x * y</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  (where the trace is from K to ℚ)</a:t>
            </a:r>
          </a:p>
          <a:p>
            <a:pPr lvl="1"/>
            <a:r>
              <a:rPr lang="en-GB" dirty="0">
                <a:latin typeface="Cambria Math" panose="02040503050406030204" pitchFamily="18" charset="0"/>
                <a:ea typeface="Cambria Math" panose="02040503050406030204" pitchFamily="18" charset="0"/>
              </a:rPr>
              <a:t>So OK is </a:t>
            </a:r>
            <a:r>
              <a:rPr lang="en-GB" b="1" dirty="0">
                <a:latin typeface="Cambria Math" panose="02040503050406030204" pitchFamily="18" charset="0"/>
                <a:ea typeface="Cambria Math" panose="02040503050406030204" pitchFamily="18" charset="0"/>
              </a:rPr>
              <a:t>naturally</a:t>
            </a:r>
            <a:r>
              <a:rPr lang="en-GB" dirty="0">
                <a:latin typeface="Cambria Math" panose="02040503050406030204" pitchFamily="18" charset="0"/>
                <a:ea typeface="Cambria Math" panose="02040503050406030204" pitchFamily="18" charset="0"/>
              </a:rPr>
              <a:t> a lattice, without needing to fix a basis and pick a Gram matrix by fiat</a:t>
            </a:r>
          </a:p>
          <a:p>
            <a:pPr lvl="1"/>
            <a:r>
              <a:rPr lang="en-GB" dirty="0">
                <a:latin typeface="Cambria Math" panose="02040503050406030204" pitchFamily="18" charset="0"/>
                <a:ea typeface="Cambria Math" panose="02040503050406030204" pitchFamily="18" charset="0"/>
              </a:rPr>
              <a:t>We </a:t>
            </a:r>
            <a:r>
              <a:rPr lang="en-GB" i="1" dirty="0">
                <a:latin typeface="Cambria Math" panose="02040503050406030204" pitchFamily="18" charset="0"/>
                <a:ea typeface="Cambria Math" panose="02040503050406030204" pitchFamily="18" charset="0"/>
              </a:rPr>
              <a:t>could</a:t>
            </a:r>
            <a:r>
              <a:rPr lang="en-GB" dirty="0">
                <a:latin typeface="Cambria Math" panose="02040503050406030204" pitchFamily="18" charset="0"/>
                <a:ea typeface="Cambria Math" panose="02040503050406030204" pitchFamily="18" charset="0"/>
              </a:rPr>
              <a:t> impose a different metric, if we really wanted to, but that would be confusing...</a:t>
            </a:r>
          </a:p>
        </p:txBody>
      </p:sp>
      <p:sp>
        <p:nvSpPr>
          <p:cNvPr id="4" name="Slide Number Placeholder 3"/>
          <p:cNvSpPr>
            <a:spLocks noGrp="1"/>
          </p:cNvSpPr>
          <p:nvPr>
            <p:ph type="sldNum" sz="quarter" idx="12"/>
          </p:nvPr>
        </p:nvSpPr>
        <p:spPr/>
        <p:txBody>
          <a:bodyPr/>
          <a:lstStyle/>
          <a:p>
            <a:fld id="{4FAB73BC-B049-4115-A692-8D63A059BFB8}" type="slidenum">
              <a:rPr lang="en-US" smtClean="0"/>
              <a:t>28</a:t>
            </a:fld>
            <a:endParaRPr lang="en-US" dirty="0"/>
          </a:p>
        </p:txBody>
      </p:sp>
    </p:spTree>
    <p:extLst>
      <p:ext uri="{BB962C8B-B14F-4D97-AF65-F5344CB8AC3E}">
        <p14:creationId xmlns:p14="http://schemas.microsoft.com/office/powerpoint/2010/main" val="1611663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Fourier transforms</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Let a and b be polynomials (in X) of degree at most m-1</a:t>
            </a:r>
          </a:p>
          <a:p>
            <a:r>
              <a:rPr lang="en-GB" dirty="0">
                <a:latin typeface="Cambria Math" panose="02040503050406030204" pitchFamily="18" charset="0"/>
                <a:ea typeface="Cambria Math" panose="02040503050406030204" pitchFamily="18" charset="0"/>
              </a:rPr>
              <a:t>Informally speaking, the Fourier Transform of b is given by the homomorphism</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B = ( b(1), b(z), b(z</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b(z</a:t>
            </a:r>
            <a:r>
              <a:rPr lang="en-GB" baseline="30000" dirty="0">
                <a:latin typeface="Cambria Math" panose="02040503050406030204" pitchFamily="18" charset="0"/>
                <a:ea typeface="Cambria Math" panose="02040503050406030204" pitchFamily="18" charset="0"/>
              </a:rPr>
              <a:t>m-1</a:t>
            </a:r>
            <a:r>
              <a:rPr lang="en-GB" dirty="0">
                <a:latin typeface="Cambria Math" panose="02040503050406030204" pitchFamily="18" charset="0"/>
                <a:ea typeface="Cambria Math" panose="02040503050406030204" pitchFamily="18" charset="0"/>
              </a:rPr>
              <a:t>) ),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where z is an </a:t>
            </a:r>
            <a:r>
              <a:rPr lang="en-GB" dirty="0" err="1">
                <a:latin typeface="Cambria Math" panose="02040503050406030204" pitchFamily="18" charset="0"/>
                <a:ea typeface="Cambria Math" panose="02040503050406030204" pitchFamily="18" charset="0"/>
              </a:rPr>
              <a:t>mth</a:t>
            </a:r>
            <a:r>
              <a:rPr lang="en-GB" dirty="0">
                <a:latin typeface="Cambria Math" panose="02040503050406030204" pitchFamily="18" charset="0"/>
                <a:ea typeface="Cambria Math" panose="02040503050406030204" pitchFamily="18" charset="0"/>
              </a:rPr>
              <a:t> root of unity in “any suitable ring”</a:t>
            </a:r>
          </a:p>
          <a:p>
            <a:r>
              <a:rPr lang="en-GB" dirty="0">
                <a:latin typeface="Cambria Math" panose="02040503050406030204" pitchFamily="18" charset="0"/>
                <a:ea typeface="Cambria Math" panose="02040503050406030204" pitchFamily="18" charset="0"/>
              </a:rPr>
              <a:t>If A and B are the Fourier transforms of a and b, then the coordinate-wise product A*B is the Fourier transform of the </a:t>
            </a:r>
            <a:r>
              <a:rPr lang="en-GB" b="1" dirty="0">
                <a:latin typeface="Cambria Math" panose="02040503050406030204" pitchFamily="18" charset="0"/>
                <a:ea typeface="Cambria Math" panose="02040503050406030204" pitchFamily="18" charset="0"/>
              </a:rPr>
              <a:t>convolution</a:t>
            </a:r>
            <a:r>
              <a:rPr lang="en-GB" dirty="0">
                <a:latin typeface="Cambria Math" panose="02040503050406030204" pitchFamily="18" charset="0"/>
                <a:ea typeface="Cambria Math" panose="02040503050406030204" pitchFamily="18" charset="0"/>
              </a:rPr>
              <a:t> of polynomials a and b</a:t>
            </a:r>
          </a:p>
          <a:p>
            <a:r>
              <a:rPr lang="en-GB" dirty="0">
                <a:latin typeface="Cambria Math" panose="02040503050406030204" pitchFamily="18" charset="0"/>
                <a:ea typeface="Cambria Math" panose="02040503050406030204" pitchFamily="18" charset="0"/>
              </a:rPr>
              <a:t>When working with short elements of OK, a common trick is to store their Fourier transforms in a finite field that possesses an </a:t>
            </a:r>
            <a:r>
              <a:rPr lang="en-GB" dirty="0" err="1">
                <a:latin typeface="Cambria Math" panose="02040503050406030204" pitchFamily="18" charset="0"/>
                <a:ea typeface="Cambria Math" panose="02040503050406030204" pitchFamily="18" charset="0"/>
              </a:rPr>
              <a:t>mth</a:t>
            </a:r>
            <a:r>
              <a:rPr lang="en-GB" dirty="0">
                <a:latin typeface="Cambria Math" panose="02040503050406030204" pitchFamily="18" charset="0"/>
                <a:ea typeface="Cambria Math" panose="02040503050406030204" pitchFamily="18" charset="0"/>
              </a:rPr>
              <a:t> root of unity, so that both addition and multiplication can be performed coordinate-wise</a:t>
            </a:r>
          </a:p>
          <a:p>
            <a:r>
              <a:rPr lang="en-GB" dirty="0">
                <a:latin typeface="Cambria Math" panose="02040503050406030204" pitchFamily="18" charset="0"/>
                <a:ea typeface="Cambria Math" panose="02040503050406030204" pitchFamily="18" charset="0"/>
              </a:rPr>
              <a:t>When all arithmetic is required modulo q, and when ℤ/</a:t>
            </a:r>
            <a:r>
              <a:rPr lang="en-GB" dirty="0" err="1">
                <a:latin typeface="Cambria Math" panose="02040503050406030204" pitchFamily="18" charset="0"/>
                <a:ea typeface="Cambria Math" panose="02040503050406030204" pitchFamily="18" charset="0"/>
              </a:rPr>
              <a:t>qℤ</a:t>
            </a:r>
            <a:r>
              <a:rPr lang="en-GB" dirty="0">
                <a:latin typeface="Cambria Math" panose="02040503050406030204" pitchFamily="18" charset="0"/>
                <a:ea typeface="Cambria Math" panose="02040503050406030204" pitchFamily="18" charset="0"/>
              </a:rPr>
              <a:t> contains </a:t>
            </a:r>
            <a:r>
              <a:rPr lang="en-GB" dirty="0" err="1">
                <a:latin typeface="Cambria Math" panose="02040503050406030204" pitchFamily="18" charset="0"/>
                <a:ea typeface="Cambria Math" panose="02040503050406030204" pitchFamily="18" charset="0"/>
              </a:rPr>
              <a:t>mth</a:t>
            </a:r>
            <a:r>
              <a:rPr lang="en-GB" dirty="0">
                <a:latin typeface="Cambria Math" panose="02040503050406030204" pitchFamily="18" charset="0"/>
                <a:ea typeface="Cambria Math" panose="02040503050406030204" pitchFamily="18" charset="0"/>
              </a:rPr>
              <a:t> roots of unity, it is a very suitable ring for this purpose (</a:t>
            </a:r>
            <a:r>
              <a:rPr lang="en-GB" b="1" dirty="0">
                <a:latin typeface="Cambria Math" panose="02040503050406030204" pitchFamily="18" charset="0"/>
                <a:ea typeface="Cambria Math" panose="02040503050406030204" pitchFamily="18" charset="0"/>
              </a:rPr>
              <a:t>Number Theoretic Transform</a:t>
            </a:r>
            <a:r>
              <a:rPr lang="en-GB" dirty="0">
                <a:latin typeface="Cambria Math" panose="02040503050406030204" pitchFamily="18" charset="0"/>
                <a:ea typeface="Cambria Math" panose="02040503050406030204" pitchFamily="18" charset="0"/>
              </a:rPr>
              <a:t>)</a:t>
            </a:r>
          </a:p>
          <a:p>
            <a:pPr marL="0" indent="0">
              <a:buNone/>
            </a:pPr>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29</a:t>
            </a:fld>
            <a:endParaRPr lang="en-US" dirty="0"/>
          </a:p>
        </p:txBody>
      </p:sp>
    </p:spTree>
    <p:extLst>
      <p:ext uri="{BB962C8B-B14F-4D97-AF65-F5344CB8AC3E}">
        <p14:creationId xmlns:p14="http://schemas.microsoft.com/office/powerpoint/2010/main" val="3271554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Introductory material</a:t>
            </a:r>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912696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Unit Group</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Let n = </a:t>
            </a:r>
            <a:r>
              <a:rPr lang="el-GR" dirty="0">
                <a:latin typeface="Cambria Math" panose="02040503050406030204" pitchFamily="18" charset="0"/>
                <a:ea typeface="Cambria Math" panose="02040503050406030204" pitchFamily="18" charset="0"/>
              </a:rPr>
              <a:t>φ</a:t>
            </a:r>
            <a:r>
              <a:rPr lang="en-GB" dirty="0">
                <a:latin typeface="Cambria Math" panose="02040503050406030204" pitchFamily="18" charset="0"/>
                <a:ea typeface="Cambria Math" panose="02040503050406030204" pitchFamily="18" charset="0"/>
              </a:rPr>
              <a:t>(m)</a:t>
            </a:r>
          </a:p>
          <a:p>
            <a:r>
              <a:rPr lang="en-GB" dirty="0">
                <a:latin typeface="Cambria Math" panose="02040503050406030204" pitchFamily="18" charset="0"/>
                <a:ea typeface="Cambria Math" panose="02040503050406030204" pitchFamily="18" charset="0"/>
              </a:rPr>
              <a:t>K = ℚ[</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is a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 OK = ℤ[</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is its maximal order</a:t>
            </a:r>
          </a:p>
          <a:p>
            <a:r>
              <a:rPr lang="en-GB" dirty="0">
                <a:latin typeface="Cambria Math" panose="02040503050406030204" pitchFamily="18" charset="0"/>
                <a:ea typeface="Cambria Math" panose="02040503050406030204" pitchFamily="18" charset="0"/>
              </a:rPr>
              <a:t>OK* is the </a:t>
            </a:r>
            <a:r>
              <a:rPr lang="en-GB" b="1" dirty="0">
                <a:latin typeface="Cambria Math" panose="02040503050406030204" pitchFamily="18" charset="0"/>
                <a:ea typeface="Cambria Math" panose="02040503050406030204" pitchFamily="18" charset="0"/>
              </a:rPr>
              <a:t>unit group</a:t>
            </a:r>
            <a:r>
              <a:rPr lang="en-GB" dirty="0">
                <a:latin typeface="Cambria Math" panose="02040503050406030204" pitchFamily="18" charset="0"/>
                <a:ea typeface="Cambria Math" panose="02040503050406030204" pitchFamily="18" charset="0"/>
              </a:rPr>
              <a:t>, the set of invertible elements of OK (with inverses in OK)</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The group of </a:t>
            </a:r>
            <a:r>
              <a:rPr lang="en-GB" b="1" dirty="0">
                <a:latin typeface="Cambria Math" panose="02040503050406030204" pitchFamily="18" charset="0"/>
                <a:ea typeface="Cambria Math" panose="02040503050406030204" pitchFamily="18" charset="0"/>
              </a:rPr>
              <a:t>torsion units is </a:t>
            </a:r>
            <a:r>
              <a:rPr lang="en-GB" dirty="0">
                <a:latin typeface="Cambria Math" panose="02040503050406030204" pitchFamily="18" charset="0"/>
                <a:ea typeface="Cambria Math" panose="02040503050406030204" pitchFamily="18" charset="0"/>
              </a:rPr>
              <a:t>generated by -1 and </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(recall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 1)</a:t>
            </a:r>
          </a:p>
          <a:p>
            <a:r>
              <a:rPr lang="en-GB" dirty="0">
                <a:latin typeface="Cambria Math" panose="02040503050406030204" pitchFamily="18" charset="0"/>
                <a:ea typeface="Cambria Math" panose="02040503050406030204" pitchFamily="18" charset="0"/>
              </a:rPr>
              <a:t>There are also </a:t>
            </a:r>
            <a:r>
              <a:rPr lang="en-GB" b="1" dirty="0">
                <a:latin typeface="Cambria Math" panose="02040503050406030204" pitchFamily="18" charset="0"/>
                <a:ea typeface="Cambria Math" panose="02040503050406030204" pitchFamily="18" charset="0"/>
              </a:rPr>
              <a:t>real</a:t>
            </a:r>
            <a:r>
              <a:rPr lang="en-GB" dirty="0">
                <a:latin typeface="Cambria Math" panose="02040503050406030204" pitchFamily="18" charset="0"/>
                <a:ea typeface="Cambria Math" panose="02040503050406030204" pitchFamily="18" charset="0"/>
              </a:rPr>
              <a:t> </a:t>
            </a:r>
            <a:r>
              <a:rPr lang="en-GB" b="1" dirty="0" err="1">
                <a:latin typeface="Cambria Math" panose="02040503050406030204" pitchFamily="18" charset="0"/>
                <a:ea typeface="Cambria Math" panose="02040503050406030204" pitchFamily="18" charset="0"/>
              </a:rPr>
              <a:t>cyclotomic</a:t>
            </a:r>
            <a:r>
              <a:rPr lang="en-GB" b="1" dirty="0">
                <a:latin typeface="Cambria Math" panose="02040503050406030204" pitchFamily="18" charset="0"/>
                <a:ea typeface="Cambria Math" panose="02040503050406030204" pitchFamily="18" charset="0"/>
              </a:rPr>
              <a:t> units</a:t>
            </a:r>
            <a:r>
              <a:rPr lang="en-GB" dirty="0">
                <a:latin typeface="Cambria Math" panose="02040503050406030204" pitchFamily="18" charset="0"/>
                <a:ea typeface="Cambria Math" panose="02040503050406030204" pitchFamily="18" charset="0"/>
              </a:rPr>
              <a:t> with generators of the form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 j</a:t>
            </a:r>
            <a:r>
              <a:rPr lang="en-GB" dirty="0">
                <a:latin typeface="Cambria Math" panose="02040503050406030204" pitchFamily="18" charset="0"/>
                <a:ea typeface="Cambria Math" panose="02040503050406030204" pitchFamily="18" charset="0"/>
              </a:rPr>
              <a:t> –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 j †</a:t>
            </a:r>
            <a:r>
              <a:rPr lang="en-GB" dirty="0">
                <a:latin typeface="Cambria Math" panose="02040503050406030204" pitchFamily="18" charset="0"/>
                <a:ea typeface="Cambria Math" panose="02040503050406030204" pitchFamily="18" charset="0"/>
              </a:rPr>
              <a:t> ) / (</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a:t>
            </a:r>
          </a:p>
          <a:p>
            <a:r>
              <a:rPr lang="en-GB" dirty="0">
                <a:latin typeface="Cambria Math" panose="02040503050406030204" pitchFamily="18" charset="0"/>
                <a:ea typeface="Cambria Math" panose="02040503050406030204" pitchFamily="18" charset="0"/>
              </a:rPr>
              <a:t>The group of </a:t>
            </a:r>
            <a:r>
              <a:rPr lang="en-GB" b="1" dirty="0" err="1">
                <a:latin typeface="Cambria Math" panose="02040503050406030204" pitchFamily="18" charset="0"/>
                <a:ea typeface="Cambria Math" panose="02040503050406030204" pitchFamily="18" charset="0"/>
              </a:rPr>
              <a:t>cyclotomic</a:t>
            </a:r>
            <a:r>
              <a:rPr lang="en-GB" b="1" dirty="0">
                <a:latin typeface="Cambria Math" panose="02040503050406030204" pitchFamily="18" charset="0"/>
                <a:ea typeface="Cambria Math" panose="02040503050406030204" pitchFamily="18" charset="0"/>
              </a:rPr>
              <a:t> units </a:t>
            </a:r>
            <a:r>
              <a:rPr lang="en-GB" dirty="0">
                <a:latin typeface="Cambria Math" panose="02040503050406030204" pitchFamily="18" charset="0"/>
                <a:ea typeface="Cambria Math" panose="02040503050406030204" pitchFamily="18" charset="0"/>
              </a:rPr>
              <a:t>is the group generated by all these</a:t>
            </a:r>
          </a:p>
          <a:p>
            <a:r>
              <a:rPr lang="en-GB" dirty="0">
                <a:latin typeface="Cambria Math" panose="02040503050406030204" pitchFamily="18" charset="0"/>
                <a:ea typeface="Cambria Math" panose="02040503050406030204" pitchFamily="18" charset="0"/>
              </a:rPr>
              <a:t>The full unit group, OK*, will be a </a:t>
            </a:r>
            <a:r>
              <a:rPr lang="en-GB" b="1" dirty="0">
                <a:latin typeface="Cambria Math" panose="02040503050406030204" pitchFamily="18" charset="0"/>
                <a:ea typeface="Cambria Math" panose="02040503050406030204" pitchFamily="18" charset="0"/>
              </a:rPr>
              <a:t>finite-index extension </a:t>
            </a:r>
            <a:r>
              <a:rPr lang="en-GB" dirty="0">
                <a:latin typeface="Cambria Math" panose="02040503050406030204" pitchFamily="18" charset="0"/>
                <a:ea typeface="Cambria Math" panose="02040503050406030204" pitchFamily="18" charset="0"/>
              </a:rPr>
              <a:t>of this group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(quite possibly index = 1 in cases of interest)</a:t>
            </a:r>
          </a:p>
        </p:txBody>
      </p:sp>
      <p:sp>
        <p:nvSpPr>
          <p:cNvPr id="4" name="Slide Number Placeholder 3"/>
          <p:cNvSpPr>
            <a:spLocks noGrp="1"/>
          </p:cNvSpPr>
          <p:nvPr>
            <p:ph type="sldNum" sz="quarter" idx="12"/>
          </p:nvPr>
        </p:nvSpPr>
        <p:spPr/>
        <p:txBody>
          <a:bodyPr/>
          <a:lstStyle/>
          <a:p>
            <a:fld id="{4FAB73BC-B049-4115-A692-8D63A059BFB8}" type="slidenum">
              <a:rPr lang="en-US" smtClean="0"/>
              <a:t>30</a:t>
            </a:fld>
            <a:endParaRPr lang="en-US" dirty="0"/>
          </a:p>
        </p:txBody>
      </p:sp>
    </p:spTree>
    <p:extLst>
      <p:ext uri="{BB962C8B-B14F-4D97-AF65-F5344CB8AC3E}">
        <p14:creationId xmlns:p14="http://schemas.microsoft.com/office/powerpoint/2010/main" val="3075574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Intermediate Field structure</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Let n = </a:t>
            </a:r>
            <a:r>
              <a:rPr lang="el-GR" dirty="0">
                <a:latin typeface="Cambria Math" panose="02040503050406030204" pitchFamily="18" charset="0"/>
                <a:ea typeface="Cambria Math" panose="02040503050406030204" pitchFamily="18" charset="0"/>
              </a:rPr>
              <a:t>φ</a:t>
            </a:r>
            <a:r>
              <a:rPr lang="en-GB" dirty="0">
                <a:latin typeface="Cambria Math" panose="02040503050406030204" pitchFamily="18" charset="0"/>
                <a:ea typeface="Cambria Math" panose="02040503050406030204" pitchFamily="18" charset="0"/>
              </a:rPr>
              <a:t>(m)</a:t>
            </a:r>
          </a:p>
          <a:p>
            <a:r>
              <a:rPr lang="en-GB" dirty="0">
                <a:latin typeface="Cambria Math" panose="02040503050406030204" pitchFamily="18" charset="0"/>
                <a:ea typeface="Cambria Math" panose="02040503050406030204" pitchFamily="18" charset="0"/>
              </a:rPr>
              <a:t>The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 K = ℚ[</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of degree n contains a </a:t>
            </a:r>
            <a:r>
              <a:rPr lang="en-GB" b="1" dirty="0">
                <a:latin typeface="Cambria Math" panose="02040503050406030204" pitchFamily="18" charset="0"/>
                <a:ea typeface="Cambria Math" panose="02040503050406030204" pitchFamily="18" charset="0"/>
              </a:rPr>
              <a:t>maximal real subfield</a:t>
            </a:r>
            <a:r>
              <a:rPr lang="en-GB" dirty="0">
                <a:latin typeface="Cambria Math" panose="02040503050406030204" pitchFamily="18" charset="0"/>
                <a:ea typeface="Cambria Math" panose="02040503050406030204" pitchFamily="18" charset="0"/>
              </a:rPr>
              <a:t>, denoted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 ℚ[</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of degree n/2 (and whose class number is ‘probably’ 1)</a:t>
            </a:r>
          </a:p>
          <a:p>
            <a:r>
              <a:rPr lang="en-GB" dirty="0">
                <a:latin typeface="Cambria Math" panose="02040503050406030204" pitchFamily="18" charset="0"/>
                <a:ea typeface="Cambria Math" panose="02040503050406030204" pitchFamily="18" charset="0"/>
              </a:rPr>
              <a:t>Its maximal order is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 ℤ[</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Its unit group,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contains the real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units, but the only torsion units are ±1</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This intermediate field turns out to be quite significant in the SOLILOQUY cryptanalysis, and so one might prefer to avoid systems with intermediate field structure (all other considerations being equal)</a:t>
            </a:r>
          </a:p>
        </p:txBody>
      </p:sp>
      <p:sp>
        <p:nvSpPr>
          <p:cNvPr id="4" name="Slide Number Placeholder 3"/>
          <p:cNvSpPr>
            <a:spLocks noGrp="1"/>
          </p:cNvSpPr>
          <p:nvPr>
            <p:ph type="sldNum" sz="quarter" idx="12"/>
          </p:nvPr>
        </p:nvSpPr>
        <p:spPr/>
        <p:txBody>
          <a:bodyPr/>
          <a:lstStyle/>
          <a:p>
            <a:fld id="{4FAB73BC-B049-4115-A692-8D63A059BFB8}" type="slidenum">
              <a:rPr lang="en-US" smtClean="0"/>
              <a:t>31</a:t>
            </a:fld>
            <a:endParaRPr lang="en-US" dirty="0"/>
          </a:p>
        </p:txBody>
      </p:sp>
    </p:spTree>
    <p:extLst>
      <p:ext uri="{BB962C8B-B14F-4D97-AF65-F5344CB8AC3E}">
        <p14:creationId xmlns:p14="http://schemas.microsoft.com/office/powerpoint/2010/main" val="3521734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SOLILOQUY (Intro)</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4221892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“Cryptography without modules”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Back in 2007, I tried to design a primitive that could work with a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 yet not require a high-rank module, i.e. with </a:t>
            </a:r>
          </a:p>
          <a:p>
            <a:pPr marL="0" indent="0">
              <a:spcBef>
                <a:spcPts val="0"/>
              </a:spcBef>
              <a:buNone/>
            </a:pPr>
            <a:r>
              <a:rPr lang="en-GB" dirty="0">
                <a:latin typeface="Cambria Math" panose="02040503050406030204" pitchFamily="18" charset="0"/>
                <a:ea typeface="Cambria Math" panose="02040503050406030204" pitchFamily="18" charset="0"/>
              </a:rPr>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M = R</a:t>
            </a:r>
            <a:r>
              <a:rPr lang="en-GB" baseline="30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R = OK = ℤ[</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 ℤ[X]/(</a:t>
            </a:r>
            <a:r>
              <a:rPr lang="el-GR" dirty="0">
                <a:latin typeface="Cambria Math" panose="02040503050406030204" pitchFamily="18" charset="0"/>
                <a:ea typeface="Cambria Math" panose="02040503050406030204" pitchFamily="18" charset="0"/>
              </a:rPr>
              <a:t>Φ</a:t>
            </a:r>
            <a:r>
              <a:rPr lang="en-GB" baseline="-25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(X))</a:t>
            </a:r>
          </a:p>
          <a:p>
            <a:r>
              <a:rPr lang="en-GB" dirty="0">
                <a:latin typeface="Cambria Math" panose="02040503050406030204" pitchFamily="18" charset="0"/>
                <a:ea typeface="Cambria Math" panose="02040503050406030204" pitchFamily="18" charset="0"/>
              </a:rPr>
              <a:t>This eventually led to the conclusion that Shor’s algorithm could be generalised to ‘attack’ lattices of this kind</a:t>
            </a:r>
          </a:p>
        </p:txBody>
      </p:sp>
      <p:sp>
        <p:nvSpPr>
          <p:cNvPr id="4" name="Slide Number Placeholder 3"/>
          <p:cNvSpPr>
            <a:spLocks noGrp="1"/>
          </p:cNvSpPr>
          <p:nvPr>
            <p:ph type="sldNum" sz="quarter" idx="12"/>
          </p:nvPr>
        </p:nvSpPr>
        <p:spPr/>
        <p:txBody>
          <a:bodyPr/>
          <a:lstStyle/>
          <a:p>
            <a:fld id="{4FAB73BC-B049-4115-A692-8D63A059BFB8}" type="slidenum">
              <a:rPr lang="en-US" smtClean="0"/>
              <a:t>33</a:t>
            </a:fld>
            <a:endParaRPr lang="en-US" dirty="0"/>
          </a:p>
        </p:txBody>
      </p:sp>
    </p:spTree>
    <p:extLst>
      <p:ext uri="{BB962C8B-B14F-4D97-AF65-F5344CB8AC3E}">
        <p14:creationId xmlns:p14="http://schemas.microsoft.com/office/powerpoint/2010/main" val="2392590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Soliloquy overview</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Main system parameter is m, a prime number of about 10 or 11 bits, so K is a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field of degree n = </a:t>
            </a:r>
            <a:r>
              <a:rPr lang="el-GR" dirty="0">
                <a:latin typeface="Cambria Math" panose="02040503050406030204" pitchFamily="18" charset="0"/>
                <a:ea typeface="Cambria Math" panose="02040503050406030204" pitchFamily="18" charset="0"/>
              </a:rPr>
              <a:t>φ</a:t>
            </a:r>
            <a:r>
              <a:rPr lang="en-GB" dirty="0">
                <a:latin typeface="Cambria Math" panose="02040503050406030204" pitchFamily="18" charset="0"/>
                <a:ea typeface="Cambria Math" panose="02040503050406030204" pitchFamily="18" charset="0"/>
              </a:rPr>
              <a:t>(m) = m-1</a:t>
            </a:r>
          </a:p>
          <a:p>
            <a:r>
              <a:rPr lang="en-GB" dirty="0">
                <a:latin typeface="Cambria Math" panose="02040503050406030204" pitchFamily="18" charset="0"/>
                <a:ea typeface="Cambria Math" panose="02040503050406030204" pitchFamily="18" charset="0"/>
              </a:rPr>
              <a:t>A private key is a ‘short’ element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of OK</a:t>
            </a:r>
          </a:p>
          <a:p>
            <a:r>
              <a:rPr lang="en-GB" dirty="0">
                <a:latin typeface="Cambria Math" panose="02040503050406030204" pitchFamily="18" charset="0"/>
                <a:ea typeface="Cambria Math" panose="02040503050406030204" pitchFamily="18" charset="0"/>
              </a:rPr>
              <a:t>The corresponding public key is encoded by some p in ℤ, which is the </a:t>
            </a:r>
            <a:r>
              <a:rPr lang="en-GB" b="1" dirty="0">
                <a:latin typeface="Cambria Math" panose="02040503050406030204" pitchFamily="18" charset="0"/>
                <a:ea typeface="Cambria Math" panose="02040503050406030204" pitchFamily="18" charset="0"/>
              </a:rPr>
              <a:t>algebraic norm </a:t>
            </a:r>
            <a:r>
              <a:rPr lang="en-GB" dirty="0">
                <a:latin typeface="Cambria Math" panose="02040503050406030204" pitchFamily="18" charset="0"/>
                <a:ea typeface="Cambria Math" panose="02040503050406030204" pitchFamily="18" charset="0"/>
              </a:rPr>
              <a:t>of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(taken from K to ℚ)</a:t>
            </a:r>
          </a:p>
          <a:p>
            <a:r>
              <a:rPr lang="en-GB" dirty="0">
                <a:latin typeface="Cambria Math" panose="02040503050406030204" pitchFamily="18" charset="0"/>
                <a:ea typeface="Cambria Math" panose="02040503050406030204" pitchFamily="18" charset="0"/>
              </a:rPr>
              <a:t>One uses rejection sampling when choosing keys, to ensure that p is </a:t>
            </a:r>
            <a:r>
              <a:rPr lang="en-GB" b="1" dirty="0">
                <a:latin typeface="Cambria Math" panose="02040503050406030204" pitchFamily="18" charset="0"/>
                <a:ea typeface="Cambria Math" panose="02040503050406030204" pitchFamily="18" charset="0"/>
              </a:rPr>
              <a:t>prime</a:t>
            </a:r>
          </a:p>
          <a:p>
            <a:r>
              <a:rPr lang="en-GB" dirty="0">
                <a:latin typeface="Cambria Math" panose="02040503050406030204" pitchFamily="18" charset="0"/>
                <a:ea typeface="Cambria Math" panose="02040503050406030204" pitchFamily="18" charset="0"/>
              </a:rPr>
              <a:t>Although p is prime in ℤ, the </a:t>
            </a:r>
            <a:r>
              <a:rPr lang="en-GB" b="1" dirty="0">
                <a:latin typeface="Cambria Math" panose="02040503050406030204" pitchFamily="18" charset="0"/>
                <a:ea typeface="Cambria Math" panose="02040503050406030204" pitchFamily="18" charset="0"/>
              </a:rPr>
              <a:t>principal</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ideal</a:t>
            </a:r>
            <a:r>
              <a:rPr lang="en-GB" dirty="0">
                <a:latin typeface="Cambria Math" panose="02040503050406030204" pitchFamily="18" charset="0"/>
                <a:ea typeface="Cambria Math" panose="02040503050406030204" pitchFamily="18" charset="0"/>
              </a:rPr>
              <a:t> p*OK factors into the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n conjugates of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*OK, which are also principal ideals</a:t>
            </a:r>
          </a:p>
          <a:p>
            <a:r>
              <a:rPr lang="en-GB" dirty="0">
                <a:latin typeface="Cambria Math" panose="02040503050406030204" pitchFamily="18" charset="0"/>
                <a:ea typeface="Cambria Math" panose="02040503050406030204" pitchFamily="18" charset="0"/>
              </a:rPr>
              <a:t>It can be arranged (by adjusting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that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*OK = p*OK + ( </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 2</a:t>
            </a:r>
            <a:r>
              <a:rPr lang="en-GB" baseline="30000" dirty="0">
                <a:latin typeface="Cambria Math" panose="02040503050406030204" pitchFamily="18" charset="0"/>
                <a:ea typeface="Cambria Math" panose="02040503050406030204" pitchFamily="18" charset="0"/>
              </a:rPr>
              <a:t>(p-1)/n</a:t>
            </a:r>
            <a:r>
              <a:rPr lang="en-GB" dirty="0">
                <a:latin typeface="Cambria Math" panose="02040503050406030204" pitchFamily="18" charset="0"/>
                <a:ea typeface="Cambria Math" panose="02040503050406030204" pitchFamily="18" charset="0"/>
              </a:rPr>
              <a:t> )*OK,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so that the ideal itself represents the ‘full’ public key </a:t>
            </a: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34</a:t>
            </a:fld>
            <a:endParaRPr lang="en-US" dirty="0"/>
          </a:p>
        </p:txBody>
      </p:sp>
    </p:spTree>
    <p:extLst>
      <p:ext uri="{BB962C8B-B14F-4D97-AF65-F5344CB8AC3E}">
        <p14:creationId xmlns:p14="http://schemas.microsoft.com/office/powerpoint/2010/main" val="32074496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Lattice picture</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By </a:t>
            </a:r>
            <a:r>
              <a:rPr lang="en-GB" dirty="0" err="1">
                <a:latin typeface="Cambria Math" panose="02040503050406030204" pitchFamily="18" charset="0"/>
                <a:ea typeface="Cambria Math" panose="02040503050406030204" pitchFamily="18" charset="0"/>
              </a:rPr>
              <a:t>Hermite</a:t>
            </a:r>
            <a:r>
              <a:rPr lang="en-GB" dirty="0">
                <a:latin typeface="Cambria Math" panose="02040503050406030204" pitchFamily="18" charset="0"/>
                <a:ea typeface="Cambria Math" panose="02040503050406030204" pitchFamily="18" charset="0"/>
              </a:rPr>
              <a:t> reduction, OK/</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*OK is naturally isomorphic with ℤ/</a:t>
            </a:r>
            <a:r>
              <a:rPr lang="en-GB" dirty="0" err="1">
                <a:latin typeface="Cambria Math" panose="02040503050406030204" pitchFamily="18" charset="0"/>
                <a:ea typeface="Cambria Math" panose="02040503050406030204" pitchFamily="18" charset="0"/>
              </a:rPr>
              <a:t>pℤ</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In fact, OK “looks like” an A* lattice, which is a rank-n </a:t>
            </a:r>
            <a:r>
              <a:rPr lang="en-GB" dirty="0" err="1">
                <a:latin typeface="Cambria Math" panose="02040503050406030204" pitchFamily="18" charset="0"/>
                <a:ea typeface="Cambria Math" panose="02040503050406030204" pitchFamily="18" charset="0"/>
              </a:rPr>
              <a:t>sublattice</a:t>
            </a:r>
            <a:r>
              <a:rPr lang="en-GB" dirty="0">
                <a:latin typeface="Cambria Math" panose="02040503050406030204" pitchFamily="18" charset="0"/>
                <a:ea typeface="Cambria Math" panose="02040503050406030204" pitchFamily="18" charset="0"/>
              </a:rPr>
              <a:t> of </a:t>
            </a:r>
            <a:r>
              <a:rPr lang="en-GB" dirty="0" err="1">
                <a:latin typeface="Cambria Math" panose="02040503050406030204" pitchFamily="18" charset="0"/>
                <a:ea typeface="Cambria Math" panose="02040503050406030204" pitchFamily="18" charset="0"/>
              </a:rPr>
              <a:t>ℤ</a:t>
            </a:r>
            <a:r>
              <a:rPr lang="en-GB" baseline="30000" dirty="0" err="1">
                <a:latin typeface="Cambria Math" panose="02040503050406030204" pitchFamily="18" charset="0"/>
                <a:ea typeface="Cambria Math" panose="02040503050406030204" pitchFamily="18" charset="0"/>
              </a:rPr>
              <a:t>m</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Every lattice basis gives rise to a </a:t>
            </a:r>
            <a:r>
              <a:rPr lang="en-GB" b="1" dirty="0" err="1">
                <a:latin typeface="Cambria Math" panose="02040503050406030204" pitchFamily="18" charset="0"/>
                <a:ea typeface="Cambria Math" panose="02040503050406030204" pitchFamily="18" charset="0"/>
              </a:rPr>
              <a:t>parallelotope</a:t>
            </a:r>
            <a:r>
              <a:rPr lang="en-GB" b="1" dirty="0">
                <a:latin typeface="Cambria Math" panose="02040503050406030204" pitchFamily="18" charset="0"/>
                <a:ea typeface="Cambria Math" panose="02040503050406030204" pitchFamily="18" charset="0"/>
              </a:rPr>
              <a:t> fundamental domain</a:t>
            </a:r>
            <a:r>
              <a:rPr lang="en-GB" dirty="0">
                <a:latin typeface="Cambria Math" panose="02040503050406030204" pitchFamily="18" charset="0"/>
                <a:ea typeface="Cambria Math" panose="02040503050406030204" pitchFamily="18" charset="0"/>
              </a:rPr>
              <a:t>, which is the subject of </a:t>
            </a:r>
            <a:r>
              <a:rPr lang="en-GB" b="1" dirty="0" err="1">
                <a:latin typeface="Cambria Math" panose="02040503050406030204" pitchFamily="18" charset="0"/>
                <a:ea typeface="Cambria Math" panose="02040503050406030204" pitchFamily="18" charset="0"/>
              </a:rPr>
              <a:t>Babai’s</a:t>
            </a:r>
            <a:r>
              <a:rPr lang="en-GB" b="1" dirty="0">
                <a:latin typeface="Cambria Math" panose="02040503050406030204" pitchFamily="18" charset="0"/>
                <a:ea typeface="Cambria Math" panose="02040503050406030204" pitchFamily="18" charset="0"/>
              </a:rPr>
              <a:t> rounding algorithm</a:t>
            </a:r>
          </a:p>
          <a:p>
            <a:r>
              <a:rPr lang="en-GB" dirty="0">
                <a:latin typeface="Cambria Math" panose="02040503050406030204" pitchFamily="18" charset="0"/>
                <a:ea typeface="Cambria Math" panose="02040503050406030204" pitchFamily="18" charset="0"/>
              </a:rPr>
              <a:t>By construction,</a:t>
            </a:r>
            <a:r>
              <a:rPr lang="en-GB" dirty="0">
                <a:solidFill>
                  <a:srgbClr val="FF0000"/>
                </a:solidFill>
                <a:latin typeface="Cambria Math" panose="02040503050406030204" pitchFamily="18" charset="0"/>
                <a:ea typeface="Cambria Math" panose="02040503050406030204" pitchFamily="18" charset="0"/>
              </a:rPr>
              <a:t> a</a:t>
            </a:r>
            <a:r>
              <a:rPr lang="en-GB" dirty="0">
                <a:latin typeface="Cambria Math" panose="02040503050406030204" pitchFamily="18" charset="0"/>
                <a:ea typeface="Cambria Math" panose="02040503050406030204" pitchFamily="18" charset="0"/>
              </a:rPr>
              <a:t>*OK has a </a:t>
            </a:r>
            <a:r>
              <a:rPr lang="en-GB" b="1" dirty="0">
                <a:latin typeface="Cambria Math" panose="02040503050406030204" pitchFamily="18" charset="0"/>
                <a:ea typeface="Cambria Math" panose="02040503050406030204" pitchFamily="18" charset="0"/>
              </a:rPr>
              <a:t>cyclic </a:t>
            </a:r>
            <a:r>
              <a:rPr lang="en-GB" dirty="0">
                <a:latin typeface="Cambria Math" panose="02040503050406030204" pitchFamily="18" charset="0"/>
                <a:ea typeface="Cambria Math" panose="02040503050406030204" pitchFamily="18" charset="0"/>
              </a:rPr>
              <a:t>ℤ-</a:t>
            </a:r>
            <a:r>
              <a:rPr lang="en-GB" b="1" dirty="0">
                <a:latin typeface="Cambria Math" panose="02040503050406030204" pitchFamily="18" charset="0"/>
                <a:ea typeface="Cambria Math" panose="02040503050406030204" pitchFamily="18" charset="0"/>
              </a:rPr>
              <a:t>basis </a:t>
            </a:r>
            <a:r>
              <a:rPr lang="en-GB" dirty="0">
                <a:latin typeface="Cambria Math" panose="02040503050406030204" pitchFamily="18" charset="0"/>
                <a:ea typeface="Cambria Math" panose="02040503050406030204" pitchFamily="18" charset="0"/>
              </a:rPr>
              <a:t>whose </a:t>
            </a:r>
            <a:r>
              <a:rPr lang="en-GB" dirty="0" err="1">
                <a:latin typeface="Cambria Math" panose="02040503050406030204" pitchFamily="18" charset="0"/>
                <a:ea typeface="Cambria Math" panose="02040503050406030204" pitchFamily="18" charset="0"/>
              </a:rPr>
              <a:t>parallelotope</a:t>
            </a:r>
            <a:r>
              <a:rPr lang="en-GB" dirty="0">
                <a:latin typeface="Cambria Math" panose="02040503050406030204" pitchFamily="18" charset="0"/>
                <a:ea typeface="Cambria Math" panose="02040503050406030204" pitchFamily="18" charset="0"/>
              </a:rPr>
              <a:t> fundamental domain is therefore a </a:t>
            </a:r>
            <a:r>
              <a:rPr lang="en-GB" b="1" dirty="0">
                <a:latin typeface="Cambria Math" panose="02040503050406030204" pitchFamily="18" charset="0"/>
                <a:ea typeface="Cambria Math" panose="02040503050406030204" pitchFamily="18" charset="0"/>
              </a:rPr>
              <a:t>rhomboid</a:t>
            </a:r>
          </a:p>
          <a:p>
            <a:r>
              <a:rPr lang="en-GB" dirty="0">
                <a:latin typeface="Cambria Math" panose="02040503050406030204" pitchFamily="18" charset="0"/>
                <a:ea typeface="Cambria Math" panose="02040503050406030204" pitchFamily="18" charset="0"/>
              </a:rPr>
              <a:t>We can make sure that this rhomboid is “not too thin” when choosing the private key; then base the decipherment process on </a:t>
            </a:r>
            <a:r>
              <a:rPr lang="en-GB" dirty="0" err="1">
                <a:latin typeface="Cambria Math" panose="02040503050406030204" pitchFamily="18" charset="0"/>
                <a:ea typeface="Cambria Math" panose="02040503050406030204" pitchFamily="18" charset="0"/>
              </a:rPr>
              <a:t>Babai</a:t>
            </a:r>
            <a:r>
              <a:rPr lang="en-GB" dirty="0">
                <a:latin typeface="Cambria Math" panose="02040503050406030204" pitchFamily="18" charset="0"/>
                <a:ea typeface="Cambria Math" panose="02040503050406030204" pitchFamily="18" charset="0"/>
              </a:rPr>
              <a:t> rounding</a:t>
            </a:r>
          </a:p>
        </p:txBody>
      </p:sp>
      <p:sp>
        <p:nvSpPr>
          <p:cNvPr id="4" name="Slide Number Placeholder 3"/>
          <p:cNvSpPr>
            <a:spLocks noGrp="1"/>
          </p:cNvSpPr>
          <p:nvPr>
            <p:ph type="sldNum" sz="quarter" idx="12"/>
          </p:nvPr>
        </p:nvSpPr>
        <p:spPr/>
        <p:txBody>
          <a:bodyPr/>
          <a:lstStyle/>
          <a:p>
            <a:fld id="{4FAB73BC-B049-4115-A692-8D63A059BFB8}" type="slidenum">
              <a:rPr lang="en-US" smtClean="0"/>
              <a:t>35</a:t>
            </a:fld>
            <a:endParaRPr lang="en-US" dirty="0"/>
          </a:p>
        </p:txBody>
      </p:sp>
    </p:spTree>
    <p:extLst>
      <p:ext uri="{BB962C8B-B14F-4D97-AF65-F5344CB8AC3E}">
        <p14:creationId xmlns:p14="http://schemas.microsoft.com/office/powerpoint/2010/main" val="3005942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Soliloquy Key</a:t>
            </a:r>
          </a:p>
        </p:txBody>
      </p:sp>
      <p:sp>
        <p:nvSpPr>
          <p:cNvPr id="3" name="Content Placeholder 2"/>
          <p:cNvSpPr>
            <a:spLocks noGrp="1"/>
          </p:cNvSpPr>
          <p:nvPr>
            <p:ph idx="1"/>
          </p:nvPr>
        </p:nvSpPr>
        <p:spPr/>
        <p:txBody>
          <a:bodyPr/>
          <a:lstStyle/>
          <a:p>
            <a:r>
              <a:rPr lang="en-GB" dirty="0">
                <a:solidFill>
                  <a:srgbClr val="FF0000"/>
                </a:solidFill>
                <a:latin typeface="Cambria Math" panose="02040503050406030204" pitchFamily="18" charset="0"/>
                <a:ea typeface="Cambria Math" panose="02040503050406030204" pitchFamily="18" charset="0"/>
              </a:rPr>
              <a:t>a </a:t>
            </a:r>
            <a:r>
              <a:rPr lang="en-GB" dirty="0">
                <a:latin typeface="Cambria Math" panose="02040503050406030204" pitchFamily="18" charset="0"/>
                <a:ea typeface="Cambria Math" panose="02040503050406030204" pitchFamily="18" charset="0"/>
              </a:rPr>
              <a:t>= sum[j] </a:t>
            </a:r>
            <a:r>
              <a:rPr lang="en-GB" dirty="0" err="1">
                <a:solidFill>
                  <a:srgbClr val="FF0000"/>
                </a:solidFill>
                <a:latin typeface="Cambria Math" panose="02040503050406030204" pitchFamily="18" charset="0"/>
                <a:ea typeface="Cambria Math" panose="02040503050406030204" pitchFamily="18" charset="0"/>
              </a:rPr>
              <a:t>a</a:t>
            </a:r>
            <a:r>
              <a:rPr lang="en-GB" baseline="-25000" dirty="0" err="1">
                <a:solidFill>
                  <a:srgbClr val="FF0000"/>
                </a:solidFill>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for j in ℤ/</a:t>
            </a:r>
            <a:r>
              <a:rPr lang="en-GB" dirty="0" err="1">
                <a:latin typeface="Cambria Math" panose="02040503050406030204" pitchFamily="18" charset="0"/>
                <a:ea typeface="Cambria Math" panose="02040503050406030204" pitchFamily="18" charset="0"/>
              </a:rPr>
              <a:t>mℤ</a:t>
            </a:r>
            <a:r>
              <a:rPr lang="en-GB" dirty="0">
                <a:latin typeface="Cambria Math" panose="02040503050406030204" pitchFamily="18" charset="0"/>
                <a:ea typeface="Cambria Math" panose="02040503050406030204" pitchFamily="18" charset="0"/>
              </a:rPr>
              <a:t>, chosen with small coefficients, such that...</a:t>
            </a:r>
          </a:p>
          <a:p>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*OK = p*OK + ( </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 2</a:t>
            </a:r>
            <a:r>
              <a:rPr lang="en-GB" baseline="30000" dirty="0">
                <a:latin typeface="Cambria Math" panose="02040503050406030204" pitchFamily="18" charset="0"/>
                <a:ea typeface="Cambria Math" panose="02040503050406030204" pitchFamily="18" charset="0"/>
              </a:rPr>
              <a:t>(p-1)/n</a:t>
            </a:r>
            <a:r>
              <a:rPr lang="en-GB" dirty="0">
                <a:latin typeface="Cambria Math" panose="02040503050406030204" pitchFamily="18" charset="0"/>
                <a:ea typeface="Cambria Math" panose="02040503050406030204" pitchFamily="18" charset="0"/>
              </a:rPr>
              <a:t> )*OK,  where p is prime</a:t>
            </a:r>
          </a:p>
          <a:p>
            <a:pPr lvl="1"/>
            <a:r>
              <a:rPr lang="en-GB" dirty="0">
                <a:latin typeface="Cambria Math" panose="02040503050406030204" pitchFamily="18" charset="0"/>
                <a:ea typeface="Cambria Math" panose="02040503050406030204" pitchFamily="18" charset="0"/>
              </a:rPr>
              <a:t>If p is not “probably prime”, then resample;</a:t>
            </a:r>
          </a:p>
          <a:p>
            <a:pPr lvl="1"/>
            <a:r>
              <a:rPr lang="en-GB" dirty="0">
                <a:latin typeface="Cambria Math" panose="02040503050406030204" pitchFamily="18" charset="0"/>
                <a:ea typeface="Cambria Math" panose="02040503050406030204" pitchFamily="18" charset="0"/>
              </a:rPr>
              <a:t>If 2</a:t>
            </a:r>
            <a:r>
              <a:rPr lang="en-GB" baseline="30000" dirty="0">
                <a:latin typeface="Cambria Math" panose="02040503050406030204" pitchFamily="18" charset="0"/>
                <a:ea typeface="Cambria Math" panose="02040503050406030204" pitchFamily="18" charset="0"/>
              </a:rPr>
              <a:t>(p-1)/n</a:t>
            </a:r>
            <a:r>
              <a:rPr lang="en-GB" dirty="0">
                <a:latin typeface="Cambria Math" panose="02040503050406030204" pitchFamily="18" charset="0"/>
                <a:ea typeface="Cambria Math" panose="02040503050406030204" pitchFamily="18" charset="0"/>
              </a:rPr>
              <a:t> is not a primitive nth root of unity, then resample;</a:t>
            </a:r>
          </a:p>
          <a:p>
            <a:pPr lvl="1"/>
            <a:r>
              <a:rPr lang="en-GB" dirty="0">
                <a:latin typeface="Cambria Math" panose="02040503050406030204" pitchFamily="18" charset="0"/>
                <a:ea typeface="Cambria Math" panose="02040503050406030204" pitchFamily="18" charset="0"/>
              </a:rPr>
              <a:t>If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*OK ≠ p*OK + ( </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 2</a:t>
            </a:r>
            <a:r>
              <a:rPr lang="en-GB" baseline="30000" dirty="0">
                <a:latin typeface="Cambria Math" panose="02040503050406030204" pitchFamily="18" charset="0"/>
                <a:ea typeface="Cambria Math" panose="02040503050406030204" pitchFamily="18" charset="0"/>
              </a:rPr>
              <a:t>(p-1)/n</a:t>
            </a:r>
            <a:r>
              <a:rPr lang="en-GB" dirty="0">
                <a:latin typeface="Cambria Math" panose="02040503050406030204" pitchFamily="18" charset="0"/>
                <a:ea typeface="Cambria Math" panose="02040503050406030204" pitchFamily="18" charset="0"/>
              </a:rPr>
              <a:t> )*OK, then conjugate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Make sure that  max[</a:t>
            </a:r>
            <a:r>
              <a:rPr lang="en-GB" dirty="0" err="1">
                <a:latin typeface="Cambria Math" panose="02040503050406030204" pitchFamily="18" charset="0"/>
                <a:ea typeface="Cambria Math" panose="02040503050406030204" pitchFamily="18" charset="0"/>
              </a:rPr>
              <a:t>j,k</a:t>
            </a:r>
            <a:r>
              <a:rPr lang="en-GB" dirty="0">
                <a:latin typeface="Cambria Math" panose="02040503050406030204" pitchFamily="18" charset="0"/>
                <a:ea typeface="Cambria Math" panose="02040503050406030204" pitchFamily="18" charset="0"/>
              </a:rPr>
              <a:t>] Trace[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  is not too big</a:t>
            </a:r>
          </a:p>
          <a:p>
            <a:pPr lvl="1"/>
            <a:r>
              <a:rPr lang="en-GB" dirty="0">
                <a:latin typeface="Cambria Math" panose="02040503050406030204" pitchFamily="18" charset="0"/>
                <a:ea typeface="Cambria Math" panose="02040503050406030204" pitchFamily="18" charset="0"/>
              </a:rPr>
              <a:t>If it exceeds some threshold, then resample;</a:t>
            </a:r>
          </a:p>
          <a:p>
            <a:r>
              <a:rPr lang="en-GB" dirty="0">
                <a:latin typeface="Cambria Math" panose="02040503050406030204" pitchFamily="18" charset="0"/>
                <a:ea typeface="Cambria Math" panose="02040503050406030204" pitchFamily="18" charset="0"/>
              </a:rPr>
              <a:t>Then store  </a:t>
            </a:r>
            <a:r>
              <a:rPr lang="en-GB" dirty="0">
                <a:solidFill>
                  <a:srgbClr val="FF0000"/>
                </a:solidFill>
                <a:latin typeface="Cambria Math" panose="02040503050406030204" pitchFamily="18" charset="0"/>
                <a:ea typeface="Cambria Math" panose="02040503050406030204" pitchFamily="18" charset="0"/>
              </a:rPr>
              <a:t>d</a:t>
            </a:r>
            <a:r>
              <a:rPr lang="en-GB" dirty="0">
                <a:latin typeface="Cambria Math" panose="02040503050406030204" pitchFamily="18" charset="0"/>
                <a:ea typeface="Cambria Math" panose="02040503050406030204" pitchFamily="18" charset="0"/>
              </a:rPr>
              <a:t> = Trace[ p/</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]/n  (mod p)</a:t>
            </a:r>
          </a:p>
          <a:p>
            <a:endParaRPr lang="en-GB" dirty="0">
              <a:latin typeface="Cambria Math" panose="02040503050406030204" pitchFamily="18" charset="0"/>
              <a:ea typeface="Cambria Math" panose="02040503050406030204" pitchFamily="18" charset="0"/>
            </a:endParaRP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36</a:t>
            </a:fld>
            <a:endParaRPr lang="en-US" dirty="0"/>
          </a:p>
        </p:txBody>
      </p:sp>
    </p:spTree>
    <p:extLst>
      <p:ext uri="{BB962C8B-B14F-4D97-AF65-F5344CB8AC3E}">
        <p14:creationId xmlns:p14="http://schemas.microsoft.com/office/powerpoint/2010/main" val="1176857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Soliloquy </a:t>
            </a:r>
            <a:r>
              <a:rPr lang="en-GB" dirty="0" err="1"/>
              <a:t>encipherment</a:t>
            </a:r>
            <a:endParaRPr lang="en-GB" dirty="0"/>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Pick </a:t>
            </a:r>
            <a:r>
              <a:rPr lang="en-GB" b="1" dirty="0">
                <a:latin typeface="Cambria Math" panose="02040503050406030204" pitchFamily="18" charset="0"/>
                <a:ea typeface="Cambria Math" panose="02040503050406030204" pitchFamily="18" charset="0"/>
              </a:rPr>
              <a:t>short</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ephemeral</a:t>
            </a:r>
            <a:r>
              <a:rPr lang="en-GB" dirty="0">
                <a:latin typeface="Cambria Math" panose="02040503050406030204" pitchFamily="18" charset="0"/>
                <a:ea typeface="Cambria Math" panose="02040503050406030204" pitchFamily="18" charset="0"/>
              </a:rPr>
              <a:t> element </a:t>
            </a:r>
            <a:r>
              <a:rPr lang="en-GB" dirty="0">
                <a:solidFill>
                  <a:srgbClr val="00B050"/>
                </a:solidFill>
                <a:latin typeface="Cambria Math" panose="02040503050406030204" pitchFamily="18" charset="0"/>
                <a:ea typeface="Cambria Math" panose="02040503050406030204" pitchFamily="18" charset="0"/>
              </a:rPr>
              <a:t>e </a:t>
            </a:r>
            <a:r>
              <a:rPr lang="en-GB" dirty="0">
                <a:latin typeface="Cambria Math" panose="02040503050406030204" pitchFamily="18" charset="0"/>
                <a:ea typeface="Cambria Math" panose="02040503050406030204" pitchFamily="18" charset="0"/>
              </a:rPr>
              <a:t>in </a:t>
            </a:r>
            <a:r>
              <a:rPr lang="en-GB" dirty="0" err="1">
                <a:latin typeface="Cambria Math" panose="02040503050406030204" pitchFamily="18" charset="0"/>
                <a:ea typeface="Cambria Math" panose="02040503050406030204" pitchFamily="18" charset="0"/>
              </a:rPr>
              <a:t>ℤ</a:t>
            </a:r>
            <a:r>
              <a:rPr lang="en-GB" baseline="30000" dirty="0" err="1">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whose coordinates </a:t>
            </a:r>
            <a:r>
              <a:rPr lang="en-GB" b="1" dirty="0">
                <a:latin typeface="Cambria Math" panose="02040503050406030204" pitchFamily="18" charset="0"/>
                <a:ea typeface="Cambria Math" panose="02040503050406030204" pitchFamily="18" charset="0"/>
              </a:rPr>
              <a:t>sum to zero</a:t>
            </a:r>
          </a:p>
          <a:p>
            <a:r>
              <a:rPr lang="en-GB" dirty="0">
                <a:latin typeface="Cambria Math" panose="02040503050406030204" pitchFamily="18" charset="0"/>
                <a:ea typeface="Cambria Math" panose="02040503050406030204" pitchFamily="18" charset="0"/>
              </a:rPr>
              <a:t>Combine it with public key p, to make </a:t>
            </a:r>
            <a:r>
              <a:rPr lang="en-GB" b="1" dirty="0" err="1">
                <a:latin typeface="Cambria Math" panose="02040503050406030204" pitchFamily="18" charset="0"/>
                <a:ea typeface="Cambria Math" panose="02040503050406030204" pitchFamily="18" charset="0"/>
              </a:rPr>
              <a:t>ciphertext</a:t>
            </a:r>
            <a:r>
              <a:rPr lang="en-GB" dirty="0">
                <a:latin typeface="Cambria Math" panose="02040503050406030204" pitchFamily="18" charset="0"/>
                <a:ea typeface="Cambria Math" panose="02040503050406030204" pitchFamily="18" charset="0"/>
              </a:rPr>
              <a:t>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  c = sum[j] </a:t>
            </a:r>
            <a:r>
              <a:rPr lang="en-GB" dirty="0" err="1">
                <a:solidFill>
                  <a:srgbClr val="00B050"/>
                </a:solidFill>
                <a:latin typeface="Cambria Math" panose="02040503050406030204" pitchFamily="18" charset="0"/>
                <a:ea typeface="Cambria Math" panose="02040503050406030204" pitchFamily="18" charset="0"/>
              </a:rPr>
              <a:t>e</a:t>
            </a:r>
            <a:r>
              <a:rPr lang="en-GB" baseline="-25000" dirty="0" err="1">
                <a:solidFill>
                  <a:srgbClr val="00B050"/>
                </a:solidFill>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2</a:t>
            </a:r>
            <a:r>
              <a:rPr lang="en-GB" baseline="30000" dirty="0">
                <a:latin typeface="Cambria Math" panose="02040503050406030204" pitchFamily="18" charset="0"/>
                <a:ea typeface="Cambria Math" panose="02040503050406030204" pitchFamily="18" charset="0"/>
              </a:rPr>
              <a:t>(p-1) j/n</a:t>
            </a:r>
            <a:r>
              <a:rPr lang="en-GB" dirty="0">
                <a:latin typeface="Cambria Math" panose="02040503050406030204" pitchFamily="18" charset="0"/>
                <a:ea typeface="Cambria Math" panose="02040503050406030204" pitchFamily="18" charset="0"/>
              </a:rPr>
              <a:t> + </a:t>
            </a:r>
            <a:r>
              <a:rPr lang="en-GB" dirty="0" err="1">
                <a:latin typeface="Cambria Math" panose="02040503050406030204" pitchFamily="18" charset="0"/>
                <a:ea typeface="Cambria Math" panose="02040503050406030204" pitchFamily="18" charset="0"/>
              </a:rPr>
              <a:t>pℤ</a:t>
            </a:r>
            <a:r>
              <a:rPr lang="en-GB" dirty="0">
                <a:latin typeface="Cambria Math" panose="02040503050406030204" pitchFamily="18" charset="0"/>
                <a:ea typeface="Cambria Math" panose="02040503050406030204" pitchFamily="18" charset="0"/>
              </a:rPr>
              <a:t>   (a </a:t>
            </a:r>
            <a:r>
              <a:rPr lang="en-GB" b="1" dirty="0" err="1">
                <a:latin typeface="Cambria Math" panose="02040503050406030204" pitchFamily="18" charset="0"/>
                <a:ea typeface="Cambria Math" panose="02040503050406030204" pitchFamily="18" charset="0"/>
              </a:rPr>
              <a:t>coset</a:t>
            </a:r>
            <a:r>
              <a:rPr lang="en-GB" dirty="0">
                <a:latin typeface="Cambria Math" panose="02040503050406030204" pitchFamily="18" charset="0"/>
                <a:ea typeface="Cambria Math" panose="02040503050406030204" pitchFamily="18" charset="0"/>
              </a:rPr>
              <a:t> of the </a:t>
            </a:r>
            <a:r>
              <a:rPr lang="en-GB" b="1" dirty="0">
                <a:latin typeface="Cambria Math" panose="02040503050406030204" pitchFamily="18" charset="0"/>
                <a:ea typeface="Cambria Math" panose="02040503050406030204" pitchFamily="18" charset="0"/>
              </a:rPr>
              <a:t>ideal</a:t>
            </a:r>
            <a:r>
              <a:rPr lang="en-GB" dirty="0">
                <a:latin typeface="Cambria Math" panose="02040503050406030204" pitchFamily="18" charset="0"/>
                <a:ea typeface="Cambria Math" panose="02040503050406030204" pitchFamily="18" charset="0"/>
              </a:rPr>
              <a:t> </a:t>
            </a:r>
            <a:r>
              <a:rPr lang="en-GB" dirty="0" err="1">
                <a:latin typeface="Cambria Math" panose="02040503050406030204" pitchFamily="18" charset="0"/>
                <a:ea typeface="Cambria Math" panose="02040503050406030204" pitchFamily="18" charset="0"/>
              </a:rPr>
              <a:t>pℤ</a:t>
            </a:r>
            <a:r>
              <a:rPr lang="en-GB" dirty="0">
                <a:latin typeface="Cambria Math" panose="02040503050406030204" pitchFamily="18" charset="0"/>
                <a:ea typeface="Cambria Math" panose="02040503050406030204" pitchFamily="18" charset="0"/>
              </a:rPr>
              <a:t>) </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To decipher, use </a:t>
            </a:r>
            <a:r>
              <a:rPr lang="en-GB" dirty="0" err="1">
                <a:latin typeface="Cambria Math" panose="02040503050406030204" pitchFamily="18" charset="0"/>
                <a:ea typeface="Cambria Math" panose="02040503050406030204" pitchFamily="18" charset="0"/>
              </a:rPr>
              <a:t>Babai’s</a:t>
            </a:r>
            <a:r>
              <a:rPr lang="en-GB" dirty="0">
                <a:latin typeface="Cambria Math" panose="02040503050406030204" pitchFamily="18" charset="0"/>
                <a:ea typeface="Cambria Math" panose="02040503050406030204" pitchFamily="18" charset="0"/>
              </a:rPr>
              <a:t> Rounding (</a:t>
            </a:r>
            <a:r>
              <a:rPr lang="en-GB" dirty="0" err="1">
                <a:latin typeface="Cambria Math" panose="02040503050406030204" pitchFamily="18" charset="0"/>
                <a:ea typeface="Cambria Math" panose="02040503050406030204" pitchFamily="18" charset="0"/>
              </a:rPr>
              <a:t>parallelotope</a:t>
            </a:r>
            <a:r>
              <a:rPr lang="en-GB" dirty="0">
                <a:latin typeface="Cambria Math" panose="02040503050406030204" pitchFamily="18" charset="0"/>
                <a:ea typeface="Cambria Math" panose="02040503050406030204" pitchFamily="18" charset="0"/>
              </a:rPr>
              <a:t> fundamental domain) :</a:t>
            </a:r>
          </a:p>
          <a:p>
            <a:pPr lvl="1"/>
            <a:r>
              <a:rPr lang="en-GB" dirty="0">
                <a:latin typeface="Cambria Math" panose="02040503050406030204" pitchFamily="18" charset="0"/>
                <a:ea typeface="Cambria Math" panose="02040503050406030204" pitchFamily="18" charset="0"/>
              </a:rPr>
              <a:t>Build vector ( c*</a:t>
            </a:r>
            <a:r>
              <a:rPr lang="en-GB" dirty="0">
                <a:solidFill>
                  <a:srgbClr val="FF0000"/>
                </a:solidFill>
                <a:latin typeface="Cambria Math" panose="02040503050406030204" pitchFamily="18" charset="0"/>
                <a:ea typeface="Cambria Math" panose="02040503050406030204" pitchFamily="18" charset="0"/>
              </a:rPr>
              <a:t>d</a:t>
            </a:r>
            <a:r>
              <a:rPr lang="en-GB" dirty="0">
                <a:latin typeface="Cambria Math" panose="02040503050406030204" pitchFamily="18" charset="0"/>
                <a:ea typeface="Cambria Math" panose="02040503050406030204" pitchFamily="18" charset="0"/>
              </a:rPr>
              <a:t>/2</a:t>
            </a:r>
            <a:r>
              <a:rPr lang="en-GB" baseline="30000" dirty="0">
                <a:latin typeface="Cambria Math" panose="02040503050406030204" pitchFamily="18" charset="0"/>
                <a:ea typeface="Cambria Math" panose="02040503050406030204" pitchFamily="18" charset="0"/>
              </a:rPr>
              <a:t>(p-1) j/n</a:t>
            </a:r>
            <a:r>
              <a:rPr lang="en-GB" dirty="0">
                <a:latin typeface="Cambria Math" panose="02040503050406030204" pitchFamily="18" charset="0"/>
                <a:ea typeface="Cambria Math" panose="02040503050406030204" pitchFamily="18" charset="0"/>
              </a:rPr>
              <a:t> (mod p) :  j in ℤ/</a:t>
            </a:r>
            <a:r>
              <a:rPr lang="en-GB" dirty="0" err="1">
                <a:latin typeface="Cambria Math" panose="02040503050406030204" pitchFamily="18" charset="0"/>
                <a:ea typeface="Cambria Math" panose="02040503050406030204" pitchFamily="18" charset="0"/>
              </a:rPr>
              <a:t>mℤ</a:t>
            </a:r>
            <a:r>
              <a:rPr lang="en-GB" dirty="0">
                <a:latin typeface="Cambria Math" panose="02040503050406030204" pitchFamily="18" charset="0"/>
                <a:ea typeface="Cambria Math" panose="02040503050406030204" pitchFamily="18" charset="0"/>
              </a:rPr>
              <a:t> ) with </a:t>
            </a:r>
            <a:r>
              <a:rPr lang="en-GB" b="1" dirty="0">
                <a:latin typeface="Cambria Math" panose="02040503050406030204" pitchFamily="18" charset="0"/>
                <a:ea typeface="Cambria Math" panose="02040503050406030204" pitchFamily="18" charset="0"/>
              </a:rPr>
              <a:t>zero-centred coordinates </a:t>
            </a:r>
            <a:r>
              <a:rPr lang="en-GB" dirty="0">
                <a:latin typeface="Cambria Math" panose="02040503050406030204" pitchFamily="18" charset="0"/>
                <a:ea typeface="Cambria Math" panose="02040503050406030204" pitchFamily="18" charset="0"/>
              </a:rPr>
              <a:t>(-p/2, p/2 )</a:t>
            </a:r>
          </a:p>
          <a:p>
            <a:pPr lvl="1"/>
            <a:r>
              <a:rPr lang="en-GB" dirty="0">
                <a:latin typeface="Cambria Math" panose="02040503050406030204" pitchFamily="18" charset="0"/>
                <a:ea typeface="Cambria Math" panose="02040503050406030204" pitchFamily="18" charset="0"/>
              </a:rPr>
              <a:t>Convolve it with vector ( </a:t>
            </a:r>
            <a:r>
              <a:rPr lang="en-GB" dirty="0" err="1">
                <a:solidFill>
                  <a:srgbClr val="FF0000"/>
                </a:solidFill>
                <a:latin typeface="Cambria Math" panose="02040503050406030204" pitchFamily="18" charset="0"/>
                <a:ea typeface="Cambria Math" panose="02040503050406030204" pitchFamily="18" charset="0"/>
              </a:rPr>
              <a:t>a</a:t>
            </a:r>
            <a:r>
              <a:rPr lang="en-GB" baseline="-25000" dirty="0" err="1">
                <a:solidFill>
                  <a:srgbClr val="FF0000"/>
                </a:solidFill>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  j in ℤ/</a:t>
            </a:r>
            <a:r>
              <a:rPr lang="en-GB" dirty="0" err="1">
                <a:latin typeface="Cambria Math" panose="02040503050406030204" pitchFamily="18" charset="0"/>
                <a:ea typeface="Cambria Math" panose="02040503050406030204" pitchFamily="18" charset="0"/>
              </a:rPr>
              <a:t>mℤ</a:t>
            </a:r>
            <a:r>
              <a:rPr lang="en-GB" dirty="0">
                <a:latin typeface="Cambria Math" panose="02040503050406030204" pitchFamily="18" charset="0"/>
                <a:ea typeface="Cambria Math" panose="02040503050406030204" pitchFamily="18" charset="0"/>
              </a:rPr>
              <a:t> ) </a:t>
            </a:r>
          </a:p>
          <a:p>
            <a:pPr lvl="1"/>
            <a:r>
              <a:rPr lang="en-GB" dirty="0">
                <a:latin typeface="Cambria Math" panose="02040503050406030204" pitchFamily="18" charset="0"/>
                <a:ea typeface="Cambria Math" panose="02040503050406030204" pitchFamily="18" charset="0"/>
              </a:rPr>
              <a:t>Divide by p (abort if not divisible)</a:t>
            </a:r>
          </a:p>
          <a:p>
            <a:pPr lvl="1"/>
            <a:r>
              <a:rPr lang="en-GB" dirty="0">
                <a:latin typeface="Cambria Math" panose="02040503050406030204" pitchFamily="18" charset="0"/>
                <a:ea typeface="Cambria Math" panose="02040503050406030204" pitchFamily="18" charset="0"/>
              </a:rPr>
              <a:t>This method should recover </a:t>
            </a:r>
            <a:r>
              <a:rPr lang="en-GB" dirty="0">
                <a:solidFill>
                  <a:srgbClr val="00B050"/>
                </a:solidFill>
                <a:latin typeface="Cambria Math" panose="02040503050406030204" pitchFamily="18" charset="0"/>
                <a:ea typeface="Cambria Math" panose="02040503050406030204" pitchFamily="18" charset="0"/>
              </a:rPr>
              <a:t>e </a:t>
            </a:r>
            <a:r>
              <a:rPr lang="en-GB" dirty="0">
                <a:latin typeface="Cambria Math" panose="02040503050406030204" pitchFamily="18" charset="0"/>
                <a:ea typeface="Cambria Math" panose="02040503050406030204" pitchFamily="18" charset="0"/>
              </a:rPr>
              <a:t>= ( </a:t>
            </a:r>
            <a:r>
              <a:rPr lang="en-GB" dirty="0" err="1">
                <a:solidFill>
                  <a:srgbClr val="00B050"/>
                </a:solidFill>
                <a:latin typeface="Cambria Math" panose="02040503050406030204" pitchFamily="18" charset="0"/>
                <a:ea typeface="Cambria Math" panose="02040503050406030204" pitchFamily="18" charset="0"/>
              </a:rPr>
              <a:t>e</a:t>
            </a:r>
            <a:r>
              <a:rPr lang="en-GB" baseline="-25000" dirty="0" err="1">
                <a:solidFill>
                  <a:srgbClr val="00B050"/>
                </a:solidFill>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  j in ℤ/</a:t>
            </a:r>
            <a:r>
              <a:rPr lang="en-GB" dirty="0" err="1">
                <a:latin typeface="Cambria Math" panose="02040503050406030204" pitchFamily="18" charset="0"/>
                <a:ea typeface="Cambria Math" panose="02040503050406030204" pitchFamily="18" charset="0"/>
              </a:rPr>
              <a:t>mℤ</a:t>
            </a:r>
            <a:r>
              <a:rPr lang="en-GB" dirty="0">
                <a:latin typeface="Cambria Math" panose="02040503050406030204" pitchFamily="18" charset="0"/>
                <a:ea typeface="Cambria Math" panose="02040503050406030204" pitchFamily="18" charset="0"/>
              </a:rPr>
              <a:t> ), assuming it was in the fundamental domain to start with</a:t>
            </a: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37</a:t>
            </a:fld>
            <a:endParaRPr lang="en-US" dirty="0"/>
          </a:p>
        </p:txBody>
      </p:sp>
    </p:spTree>
    <p:extLst>
      <p:ext uri="{BB962C8B-B14F-4D97-AF65-F5344CB8AC3E}">
        <p14:creationId xmlns:p14="http://schemas.microsoft.com/office/powerpoint/2010/main" val="42503737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soliloquy hard problems</a:t>
            </a:r>
          </a:p>
        </p:txBody>
      </p:sp>
      <p:sp>
        <p:nvSpPr>
          <p:cNvPr id="3" name="Content Placeholder 2"/>
          <p:cNvSpPr>
            <a:spLocks noGrp="1"/>
          </p:cNvSpPr>
          <p:nvPr>
            <p:ph idx="1"/>
          </p:nvPr>
        </p:nvSpPr>
        <p:spPr/>
        <p:txBody>
          <a:bodyPr/>
          <a:lstStyle/>
          <a:p>
            <a:r>
              <a:rPr lang="en-GB" b="1" dirty="0">
                <a:latin typeface="Cambria Math" panose="02040503050406030204" pitchFamily="18" charset="0"/>
                <a:ea typeface="Cambria Math" panose="02040503050406030204" pitchFamily="18" charset="0"/>
              </a:rPr>
              <a:t>Distinguish </a:t>
            </a:r>
            <a:r>
              <a:rPr lang="en-GB" b="1" dirty="0" err="1">
                <a:latin typeface="Cambria Math" panose="02040503050406030204" pitchFamily="18" charset="0"/>
                <a:ea typeface="Cambria Math" panose="02040503050406030204" pitchFamily="18" charset="0"/>
              </a:rPr>
              <a:t>ciphertext</a:t>
            </a:r>
            <a:r>
              <a:rPr lang="en-GB" b="1" dirty="0">
                <a:latin typeface="Cambria Math" panose="02040503050406030204" pitchFamily="18" charset="0"/>
                <a:ea typeface="Cambria Math" panose="02040503050406030204" pitchFamily="18" charset="0"/>
              </a:rPr>
              <a:t> from random</a:t>
            </a:r>
          </a:p>
          <a:p>
            <a:r>
              <a:rPr lang="en-GB" dirty="0">
                <a:latin typeface="Cambria Math" panose="02040503050406030204" pitchFamily="18" charset="0"/>
                <a:ea typeface="Cambria Math" panose="02040503050406030204" pitchFamily="18" charset="0"/>
              </a:rPr>
              <a:t>This is an example of a very structured </a:t>
            </a:r>
            <a:r>
              <a:rPr lang="en-GB" b="1" dirty="0">
                <a:latin typeface="Cambria Math" panose="02040503050406030204" pitchFamily="18" charset="0"/>
                <a:ea typeface="Cambria Math" panose="02040503050406030204" pitchFamily="18" charset="0"/>
              </a:rPr>
              <a:t>knapsack type </a:t>
            </a:r>
            <a:r>
              <a:rPr lang="en-GB" dirty="0">
                <a:latin typeface="Cambria Math" panose="02040503050406030204" pitchFamily="18" charset="0"/>
                <a:ea typeface="Cambria Math" panose="02040503050406030204" pitchFamily="18" charset="0"/>
              </a:rPr>
              <a:t>problem</a:t>
            </a:r>
          </a:p>
          <a:p>
            <a:endParaRPr lang="en-GB" dirty="0">
              <a:latin typeface="Cambria Math" panose="02040503050406030204" pitchFamily="18" charset="0"/>
              <a:ea typeface="Cambria Math" panose="02040503050406030204" pitchFamily="18" charset="0"/>
            </a:endParaRPr>
          </a:p>
          <a:p>
            <a:r>
              <a:rPr lang="en-GB" b="1" dirty="0">
                <a:latin typeface="Cambria Math" panose="02040503050406030204" pitchFamily="18" charset="0"/>
                <a:ea typeface="Cambria Math" panose="02040503050406030204" pitchFamily="18" charset="0"/>
              </a:rPr>
              <a:t>Key attack </a:t>
            </a:r>
            <a:r>
              <a:rPr lang="en-GB" dirty="0">
                <a:latin typeface="Cambria Math" panose="02040503050406030204" pitchFamily="18" charset="0"/>
                <a:ea typeface="Cambria Math" panose="02040503050406030204" pitchFamily="18" charset="0"/>
              </a:rPr>
              <a:t>: Recovering </a:t>
            </a:r>
            <a:r>
              <a:rPr lang="en-GB" dirty="0">
                <a:solidFill>
                  <a:srgbClr val="FF0000"/>
                </a:solidFill>
                <a:latin typeface="Cambria Math" panose="02040503050406030204" pitchFamily="18" charset="0"/>
                <a:ea typeface="Cambria Math" panose="02040503050406030204" pitchFamily="18" charset="0"/>
              </a:rPr>
              <a:t>a </a:t>
            </a:r>
            <a:r>
              <a:rPr lang="en-GB" dirty="0">
                <a:latin typeface="Cambria Math" panose="02040503050406030204" pitchFamily="18" charset="0"/>
                <a:ea typeface="Cambria Math" panose="02040503050406030204" pitchFamily="18" charset="0"/>
              </a:rPr>
              <a:t>from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*OK is known as the </a:t>
            </a:r>
            <a:r>
              <a:rPr lang="en-GB" b="1" dirty="0">
                <a:latin typeface="Cambria Math" panose="02040503050406030204" pitchFamily="18" charset="0"/>
                <a:ea typeface="Cambria Math" panose="02040503050406030204" pitchFamily="18" charset="0"/>
              </a:rPr>
              <a:t>Short Principal Ideal Problem</a:t>
            </a:r>
          </a:p>
          <a:p>
            <a:r>
              <a:rPr lang="en-GB" dirty="0">
                <a:latin typeface="Cambria Math" panose="02040503050406030204" pitchFamily="18" charset="0"/>
                <a:ea typeface="Cambria Math" panose="02040503050406030204" pitchFamily="18" charset="0"/>
              </a:rPr>
              <a:t>As with other schemes, there’s no apparent reduction from the key attack (discrete log problem) to the message attack (computational </a:t>
            </a:r>
            <a:r>
              <a:rPr lang="en-GB" dirty="0" err="1">
                <a:latin typeface="Cambria Math" panose="02040503050406030204" pitchFamily="18" charset="0"/>
                <a:ea typeface="Cambria Math" panose="02040503050406030204" pitchFamily="18" charset="0"/>
              </a:rPr>
              <a:t>Diffie</a:t>
            </a:r>
            <a:r>
              <a:rPr lang="en-GB" dirty="0">
                <a:latin typeface="Cambria Math" panose="02040503050406030204" pitchFamily="18" charset="0"/>
                <a:ea typeface="Cambria Math" panose="02040503050406030204" pitchFamily="18" charset="0"/>
              </a:rPr>
              <a:t>-Hellman problem)</a:t>
            </a:r>
          </a:p>
          <a:p>
            <a:r>
              <a:rPr lang="en-GB" dirty="0">
                <a:latin typeface="Cambria Math" panose="02040503050406030204" pitchFamily="18" charset="0"/>
                <a:ea typeface="Cambria Math" panose="02040503050406030204" pitchFamily="18" charset="0"/>
              </a:rPr>
              <a:t>We believe that—just as with other schemes—Shor’s algorithm (in some form) is suited to the harder problem, meaning that SOLILOQUY should not be quantum-resistant</a:t>
            </a:r>
          </a:p>
          <a:p>
            <a:endParaRPr lang="en-GB" dirty="0"/>
          </a:p>
          <a:p>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38</a:t>
            </a:fld>
            <a:endParaRPr lang="en-US" dirty="0"/>
          </a:p>
        </p:txBody>
      </p:sp>
    </p:spTree>
    <p:extLst>
      <p:ext uri="{BB962C8B-B14F-4D97-AF65-F5344CB8AC3E}">
        <p14:creationId xmlns:p14="http://schemas.microsoft.com/office/powerpoint/2010/main" val="4235547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Number theory</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39</a:t>
            </a:fld>
            <a:endParaRPr lang="en-US" dirty="0"/>
          </a:p>
        </p:txBody>
      </p:sp>
    </p:spTree>
    <p:extLst>
      <p:ext uri="{BB962C8B-B14F-4D97-AF65-F5344CB8AC3E}">
        <p14:creationId xmlns:p14="http://schemas.microsoft.com/office/powerpoint/2010/main" val="205062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Lattice</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A </a:t>
            </a:r>
            <a:r>
              <a:rPr lang="en-GB" b="1" dirty="0">
                <a:latin typeface="Cambria Math" panose="02040503050406030204" pitchFamily="18" charset="0"/>
                <a:ea typeface="Cambria Math" panose="02040503050406030204" pitchFamily="18" charset="0"/>
              </a:rPr>
              <a:t>group</a:t>
            </a:r>
            <a:r>
              <a:rPr lang="en-GB" dirty="0">
                <a:latin typeface="Cambria Math" panose="02040503050406030204" pitchFamily="18" charset="0"/>
                <a:ea typeface="Cambria Math" panose="02040503050406030204" pitchFamily="18" charset="0"/>
              </a:rPr>
              <a:t>, isomorphic to ℤ</a:t>
            </a:r>
            <a:r>
              <a:rPr lang="en-GB" baseline="30000" dirty="0">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for some finite integer N (</a:t>
            </a:r>
            <a:r>
              <a:rPr lang="en-GB" b="1" dirty="0">
                <a:latin typeface="Cambria Math" panose="02040503050406030204" pitchFamily="18" charset="0"/>
                <a:ea typeface="Cambria Math" panose="02040503050406030204" pitchFamily="18" charset="0"/>
              </a:rPr>
              <a:t>rank</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Together with a </a:t>
            </a:r>
            <a:r>
              <a:rPr lang="en-GB" b="1" dirty="0">
                <a:latin typeface="Cambria Math" panose="02040503050406030204" pitchFamily="18" charset="0"/>
                <a:ea typeface="Cambria Math" panose="02040503050406030204" pitchFamily="18" charset="0"/>
              </a:rPr>
              <a:t>positive definite real</a:t>
            </a:r>
            <a:r>
              <a:rPr lang="en-GB" dirty="0">
                <a:latin typeface="Cambria Math" panose="02040503050406030204" pitchFamily="18" charset="0"/>
                <a:ea typeface="Cambria Math" panose="02040503050406030204" pitchFamily="18" charset="0"/>
              </a:rPr>
              <a:t> inner product (quadratic form)</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Elements of the lattice are called “lattice points” or “lattice vectors” because you can add them using the group structure and they have (Euclidean) length as given by the inner product</a:t>
            </a:r>
          </a:p>
          <a:p>
            <a:r>
              <a:rPr lang="en-GB" dirty="0">
                <a:latin typeface="Cambria Math" panose="02040503050406030204" pitchFamily="18" charset="0"/>
                <a:ea typeface="Cambria Math" panose="02040503050406030204" pitchFamily="18" charset="0"/>
              </a:rPr>
              <a:t>You can identify a point using (intrinsic) </a:t>
            </a:r>
            <a:r>
              <a:rPr lang="en-GB" b="1" dirty="0">
                <a:latin typeface="Cambria Math" panose="02040503050406030204" pitchFamily="18" charset="0"/>
                <a:ea typeface="Cambria Math" panose="02040503050406030204" pitchFamily="18" charset="0"/>
              </a:rPr>
              <a:t>integer coordinates </a:t>
            </a:r>
            <a:r>
              <a:rPr lang="en-GB" dirty="0">
                <a:latin typeface="Cambria Math" panose="02040503050406030204" pitchFamily="18" charset="0"/>
                <a:ea typeface="Cambria Math" panose="02040503050406030204" pitchFamily="18" charset="0"/>
              </a:rPr>
              <a:t>and a</a:t>
            </a:r>
            <a:r>
              <a:rPr lang="en-GB" b="1" dirty="0">
                <a:latin typeface="Cambria Math" panose="02040503050406030204" pitchFamily="18" charset="0"/>
                <a:ea typeface="Cambria Math" panose="02040503050406030204" pitchFamily="18" charset="0"/>
              </a:rPr>
              <a:t> fixed basis</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Note that this is an </a:t>
            </a:r>
            <a:r>
              <a:rPr lang="en-GB" b="1" dirty="0">
                <a:latin typeface="Cambria Math" panose="02040503050406030204" pitchFamily="18" charset="0"/>
                <a:ea typeface="Cambria Math" panose="02040503050406030204" pitchFamily="18" charset="0"/>
              </a:rPr>
              <a:t>intrinsic definition</a:t>
            </a:r>
            <a:r>
              <a:rPr lang="en-GB" dirty="0">
                <a:latin typeface="Cambria Math" panose="02040503050406030204" pitchFamily="18" charset="0"/>
                <a:ea typeface="Cambria Math" panose="02040503050406030204" pitchFamily="18" charset="0"/>
              </a:rPr>
              <a:t>; it doesn’t embed the lattice in any particular space, so different lattices need not be “comparable”</a:t>
            </a: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3630145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Reduction to intermediate real field</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We found that it’s enough to be able to solve the Short Principal Ideal Problem for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because there’s a classical reduction from the problem over OK</a:t>
            </a:r>
          </a:p>
          <a:p>
            <a:pPr marL="0" indent="0">
              <a:buNone/>
            </a:pPr>
            <a:r>
              <a:rPr lang="en-GB" dirty="0">
                <a:latin typeface="Cambria Math" panose="02040503050406030204" pitchFamily="18" charset="0"/>
                <a:ea typeface="Cambria Math" panose="02040503050406030204" pitchFamily="18" charset="0"/>
              </a:rPr>
              <a:t>			Find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from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*OK</a:t>
            </a:r>
            <a:r>
              <a:rPr lang="en-GB" baseline="30000" dirty="0">
                <a:latin typeface="Cambria Math" panose="02040503050406030204" pitchFamily="18" charset="0"/>
                <a:ea typeface="Cambria Math" panose="02040503050406030204" pitchFamily="18" charset="0"/>
              </a:rPr>
              <a:t>+</a:t>
            </a:r>
          </a:p>
          <a:p>
            <a:pPr marL="0" indent="0">
              <a:buNone/>
            </a:pPr>
            <a:r>
              <a:rPr lang="en-GB" dirty="0">
                <a:latin typeface="Cambria Math" panose="02040503050406030204" pitchFamily="18" charset="0"/>
                <a:ea typeface="Cambria Math" panose="02040503050406030204" pitchFamily="18" charset="0"/>
              </a:rPr>
              <a:t>			Find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from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(not too tricky, [H-G S 2004])</a:t>
            </a:r>
          </a:p>
          <a:p>
            <a:r>
              <a:rPr lang="en-GB" dirty="0">
                <a:latin typeface="Cambria Math" panose="02040503050406030204" pitchFamily="18" charset="0"/>
                <a:ea typeface="Cambria Math" panose="02040503050406030204" pitchFamily="18" charset="0"/>
              </a:rPr>
              <a:t>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is a good deal simpler to reason about than OK, because it contains the </a:t>
            </a:r>
            <a:r>
              <a:rPr lang="en-GB" b="1" dirty="0">
                <a:latin typeface="Cambria Math" panose="02040503050406030204" pitchFamily="18" charset="0"/>
                <a:ea typeface="Cambria Math" panose="02040503050406030204" pitchFamily="18" charset="0"/>
              </a:rPr>
              <a:t>totally positive elements</a:t>
            </a:r>
            <a:r>
              <a:rPr lang="en-GB" dirty="0">
                <a:latin typeface="Cambria Math" panose="02040503050406030204" pitchFamily="18" charset="0"/>
                <a:ea typeface="Cambria Math" panose="02040503050406030204" pitchFamily="18" charset="0"/>
              </a:rPr>
              <a:t> : if x≠0 in OK then x*x</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is in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and every homomorphism into ℂ maps x*x</a:t>
            </a:r>
            <a:r>
              <a:rPr lang="en-GB" baseline="30000"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to a positive real number</a:t>
            </a:r>
          </a:p>
          <a:p>
            <a:pPr marL="0" indent="0">
              <a:buNone/>
            </a:pPr>
            <a:r>
              <a:rPr lang="en-GB" dirty="0">
                <a:latin typeface="Cambria Math" panose="02040503050406030204" pitchFamily="18" charset="0"/>
                <a:ea typeface="Cambria Math" panose="02040503050406030204" pitchFamily="18" charset="0"/>
              </a:rPr>
              <a:t>			Find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from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where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is totally positive</a:t>
            </a: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40</a:t>
            </a:fld>
            <a:endParaRPr lang="en-US" dirty="0"/>
          </a:p>
        </p:txBody>
      </p:sp>
    </p:spTree>
    <p:extLst>
      <p:ext uri="{BB962C8B-B14F-4D97-AF65-F5344CB8AC3E}">
        <p14:creationId xmlns:p14="http://schemas.microsoft.com/office/powerpoint/2010/main" val="2521569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Group of ideals of OK</a:t>
            </a:r>
            <a:r>
              <a:rPr lang="en-GB" baseline="30000" dirty="0"/>
              <a:t>+</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If u in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then u*OK</a:t>
            </a:r>
            <a:r>
              <a:rPr lang="en-GB" baseline="30000"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 OK</a:t>
            </a:r>
            <a:r>
              <a:rPr lang="en-GB" baseline="30000" dirty="0">
                <a:latin typeface="Cambria Math" panose="02040503050406030204" pitchFamily="18" charset="0"/>
                <a:ea typeface="Cambria Math" panose="02040503050406030204" pitchFamily="18" charset="0"/>
              </a:rPr>
              <a:t>+</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So multiplication by u fixes the lattice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overall, even though it moves every point in that lattice (x </a:t>
            </a:r>
            <a:r>
              <a:rPr lang="en-GB" dirty="0">
                <a:latin typeface="Cambria Math" panose="02040503050406030204" pitchFamily="18" charset="0"/>
                <a:ea typeface="Cambria Math" panose="02040503050406030204" pitchFamily="18" charset="0"/>
                <a:sym typeface="Wingdings" panose="05000000000000000000" pitchFamily="2" charset="2"/>
              </a:rPr>
              <a:t> u*x);  in fact, it fixes </a:t>
            </a:r>
            <a:r>
              <a:rPr lang="en-GB" i="1" dirty="0">
                <a:latin typeface="Cambria Math" panose="02040503050406030204" pitchFamily="18" charset="0"/>
                <a:ea typeface="Cambria Math" panose="02040503050406030204" pitchFamily="18" charset="0"/>
                <a:sym typeface="Wingdings" panose="05000000000000000000" pitchFamily="2" charset="2"/>
              </a:rPr>
              <a:t>any</a:t>
            </a:r>
            <a:r>
              <a:rPr lang="en-GB" dirty="0">
                <a:latin typeface="Cambria Math" panose="02040503050406030204" pitchFamily="18" charset="0"/>
                <a:ea typeface="Cambria Math" panose="02040503050406030204" pitchFamily="18" charset="0"/>
                <a:sym typeface="Wingdings" panose="05000000000000000000" pitchFamily="2" charset="2"/>
              </a:rPr>
              <a:t>  ideal of </a:t>
            </a:r>
            <a:r>
              <a:rPr lang="en-GB" dirty="0">
                <a:latin typeface="Cambria Math" panose="02040503050406030204" pitchFamily="18" charset="0"/>
                <a:ea typeface="Cambria Math" panose="02040503050406030204" pitchFamily="18" charset="0"/>
              </a:rPr>
              <a:t>OK</a:t>
            </a:r>
            <a:r>
              <a:rPr lang="en-GB" baseline="30000" dirty="0">
                <a:latin typeface="Cambria Math" panose="02040503050406030204" pitchFamily="18" charset="0"/>
                <a:ea typeface="Cambria Math" panose="02040503050406030204" pitchFamily="18" charset="0"/>
              </a:rPr>
              <a:t>+</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The </a:t>
            </a:r>
            <a:r>
              <a:rPr lang="en-GB" b="1" dirty="0">
                <a:latin typeface="Cambria Math" panose="02040503050406030204" pitchFamily="18" charset="0"/>
                <a:ea typeface="Cambria Math" panose="02040503050406030204" pitchFamily="18" charset="0"/>
              </a:rPr>
              <a:t>(fractional) ideals </a:t>
            </a:r>
            <a:r>
              <a:rPr lang="en-GB" dirty="0">
                <a:latin typeface="Cambria Math" panose="02040503050406030204" pitchFamily="18" charset="0"/>
                <a:ea typeface="Cambria Math" panose="02040503050406030204" pitchFamily="18" charset="0"/>
              </a:rPr>
              <a:t>of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form a </a:t>
            </a:r>
            <a:r>
              <a:rPr lang="en-GB" b="1" dirty="0">
                <a:latin typeface="Cambria Math" panose="02040503050406030204" pitchFamily="18" charset="0"/>
                <a:ea typeface="Cambria Math" panose="02040503050406030204" pitchFamily="18" charset="0"/>
              </a:rPr>
              <a:t>group under multiplication</a:t>
            </a:r>
            <a:r>
              <a:rPr lang="en-GB" dirty="0">
                <a:latin typeface="Cambria Math" panose="02040503050406030204" pitchFamily="18" charset="0"/>
                <a:ea typeface="Cambria Math" panose="02040503050406030204" pitchFamily="18" charset="0"/>
              </a:rPr>
              <a:t>, with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itself being the identity</a:t>
            </a:r>
          </a:p>
          <a:p>
            <a:r>
              <a:rPr lang="en-GB" dirty="0">
                <a:latin typeface="Cambria Math" panose="02040503050406030204" pitchFamily="18" charset="0"/>
                <a:ea typeface="Cambria Math" panose="02040503050406030204" pitchFamily="18" charset="0"/>
              </a:rPr>
              <a:t>There are </a:t>
            </a:r>
            <a:r>
              <a:rPr lang="en-GB" b="1" dirty="0">
                <a:latin typeface="Cambria Math" panose="02040503050406030204" pitchFamily="18" charset="0"/>
                <a:ea typeface="Cambria Math" panose="02040503050406030204" pitchFamily="18" charset="0"/>
              </a:rPr>
              <a:t>efficient methods </a:t>
            </a:r>
            <a:r>
              <a:rPr lang="en-GB" dirty="0">
                <a:latin typeface="Cambria Math" panose="02040503050406030204" pitchFamily="18" charset="0"/>
                <a:ea typeface="Cambria Math" panose="02040503050406030204" pitchFamily="18" charset="0"/>
              </a:rPr>
              <a:t>for multiplying ideals, so the group operation is efficiently computed</a:t>
            </a:r>
          </a:p>
          <a:p>
            <a:r>
              <a:rPr lang="en-GB" dirty="0">
                <a:latin typeface="Cambria Math" panose="02040503050406030204" pitchFamily="18" charset="0"/>
                <a:ea typeface="Cambria Math" panose="02040503050406030204" pitchFamily="18" charset="0"/>
              </a:rPr>
              <a:t>However, it isn’t clear whether ideals have a </a:t>
            </a:r>
            <a:r>
              <a:rPr lang="en-GB" b="1" dirty="0">
                <a:latin typeface="Cambria Math" panose="02040503050406030204" pitchFamily="18" charset="0"/>
                <a:ea typeface="Cambria Math" panose="02040503050406030204" pitchFamily="18" charset="0"/>
              </a:rPr>
              <a:t>canonical representation</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We actually care only about the group of </a:t>
            </a:r>
            <a:r>
              <a:rPr lang="en-GB" b="1" dirty="0">
                <a:latin typeface="Cambria Math" panose="02040503050406030204" pitchFamily="18" charset="0"/>
                <a:ea typeface="Cambria Math" panose="02040503050406030204" pitchFamily="18" charset="0"/>
              </a:rPr>
              <a:t>principal ideals </a:t>
            </a:r>
            <a:r>
              <a:rPr lang="en-GB" dirty="0">
                <a:latin typeface="Cambria Math" panose="02040503050406030204" pitchFamily="18" charset="0"/>
                <a:ea typeface="Cambria Math" panose="02040503050406030204" pitchFamily="18" charset="0"/>
              </a:rPr>
              <a:t>(there is no role for class field theory in this analysis, and the class number is probably 1 anyway)</a:t>
            </a:r>
          </a:p>
          <a:p>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41</a:t>
            </a:fld>
            <a:endParaRPr lang="en-US" dirty="0"/>
          </a:p>
        </p:txBody>
      </p:sp>
    </p:spTree>
    <p:extLst>
      <p:ext uri="{BB962C8B-B14F-4D97-AF65-F5344CB8AC3E}">
        <p14:creationId xmlns:p14="http://schemas.microsoft.com/office/powerpoint/2010/main" val="2090803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Minkowski</a:t>
            </a:r>
            <a:r>
              <a:rPr lang="en-GB" dirty="0"/>
              <a:t> embedding without signs</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is simpler to work with because every homomorphism into ℂ is actually into ℝ;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and moreover, if x≠0 in K then x*x</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is in 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and every homomorphism into ℂ maps x*x</a:t>
            </a:r>
            <a:r>
              <a:rPr lang="en-GB" baseline="30000"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to a positive real number</a:t>
            </a:r>
          </a:p>
          <a:p>
            <a:r>
              <a:rPr lang="en-GB" dirty="0">
                <a:latin typeface="Cambria Math" panose="02040503050406030204" pitchFamily="18" charset="0"/>
                <a:ea typeface="Cambria Math" panose="02040503050406030204" pitchFamily="18" charset="0"/>
              </a:rPr>
              <a:t>Can extend this to other non-zero elements by </a:t>
            </a:r>
            <a:r>
              <a:rPr lang="en-GB" b="1" dirty="0">
                <a:latin typeface="Cambria Math" panose="02040503050406030204" pitchFamily="18" charset="0"/>
                <a:ea typeface="Cambria Math" panose="02040503050406030204" pitchFamily="18" charset="0"/>
              </a:rPr>
              <a:t>discarding sign information</a:t>
            </a:r>
            <a:r>
              <a:rPr lang="en-GB" dirty="0">
                <a:latin typeface="Cambria Math" panose="02040503050406030204" pitchFamily="18" charset="0"/>
                <a:ea typeface="Cambria Math" panose="02040503050406030204" pitchFamily="18" charset="0"/>
              </a:rPr>
              <a:t> (so x and –x are no longer distinguished), mapping to the </a:t>
            </a:r>
            <a:r>
              <a:rPr lang="en-GB" b="1" dirty="0">
                <a:latin typeface="Cambria Math" panose="02040503050406030204" pitchFamily="18" charset="0"/>
                <a:ea typeface="Cambria Math" panose="02040503050406030204" pitchFamily="18" charset="0"/>
              </a:rPr>
              <a:t>positive quadrant</a:t>
            </a:r>
          </a:p>
          <a:p>
            <a:r>
              <a:rPr lang="en-GB" dirty="0">
                <a:latin typeface="Cambria Math" panose="02040503050406030204" pitchFamily="18" charset="0"/>
                <a:ea typeface="Cambria Math" panose="02040503050406030204" pitchFamily="18" charset="0"/>
              </a:rPr>
              <a:t>Therefore use the </a:t>
            </a:r>
            <a:r>
              <a:rPr lang="en-GB" b="1" dirty="0" err="1">
                <a:latin typeface="Cambria Math" panose="02040503050406030204" pitchFamily="18" charset="0"/>
                <a:ea typeface="Cambria Math" panose="02040503050406030204" pitchFamily="18" charset="0"/>
              </a:rPr>
              <a:t>Minkowski</a:t>
            </a:r>
            <a:r>
              <a:rPr lang="en-GB" b="1" dirty="0">
                <a:latin typeface="Cambria Math" panose="02040503050406030204" pitchFamily="18" charset="0"/>
                <a:ea typeface="Cambria Math" panose="02040503050406030204" pitchFamily="18" charset="0"/>
              </a:rPr>
              <a:t> embedding</a:t>
            </a:r>
            <a:r>
              <a:rPr lang="en-GB" dirty="0">
                <a:latin typeface="Cambria Math" panose="02040503050406030204" pitchFamily="18" charset="0"/>
                <a:ea typeface="Cambria Math" panose="02040503050406030204" pitchFamily="18" charset="0"/>
              </a:rPr>
              <a:t>, but drop signs when addition is not needed</a:t>
            </a:r>
            <a:endParaRPr lang="en-GB" b="1"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For example, to multiply (fractional) ideal x*OK</a:t>
            </a:r>
            <a:r>
              <a:rPr lang="en-GB" baseline="30000"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by field element y, simply </a:t>
            </a:r>
            <a:r>
              <a:rPr lang="en-GB" b="1" dirty="0">
                <a:latin typeface="Cambria Math" panose="02040503050406030204" pitchFamily="18" charset="0"/>
                <a:ea typeface="Cambria Math" panose="02040503050406030204" pitchFamily="18" charset="0"/>
              </a:rPr>
              <a:t>stretch</a:t>
            </a:r>
            <a:r>
              <a:rPr lang="en-GB" dirty="0">
                <a:latin typeface="Cambria Math" panose="02040503050406030204" pitchFamily="18" charset="0"/>
                <a:ea typeface="Cambria Math" panose="02040503050406030204" pitchFamily="18" charset="0"/>
              </a:rPr>
              <a:t> the kth coordinate of every element of x*OK</a:t>
            </a:r>
            <a:r>
              <a:rPr lang="en-GB" baseline="30000"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by factor |</a:t>
            </a:r>
            <a:r>
              <a:rPr lang="en-GB" dirty="0" err="1">
                <a:latin typeface="Cambria Math" panose="02040503050406030204" pitchFamily="18" charset="0"/>
                <a:ea typeface="Cambria Math" panose="02040503050406030204" pitchFamily="18" charset="0"/>
              </a:rPr>
              <a:t>Conj</a:t>
            </a:r>
            <a:r>
              <a:rPr lang="en-GB" dirty="0">
                <a:latin typeface="Cambria Math" panose="02040503050406030204" pitchFamily="18" charset="0"/>
                <a:ea typeface="Cambria Math" panose="02040503050406030204" pitchFamily="18" charset="0"/>
              </a:rPr>
              <a:t>(</a:t>
            </a:r>
            <a:r>
              <a:rPr lang="en-GB" dirty="0" err="1">
                <a:latin typeface="Cambria Math" panose="02040503050406030204" pitchFamily="18" charset="0"/>
                <a:ea typeface="Cambria Math" panose="02040503050406030204" pitchFamily="18" charset="0"/>
              </a:rPr>
              <a:t>y,k</a:t>
            </a:r>
            <a:r>
              <a:rPr lang="en-GB" dirty="0">
                <a:latin typeface="Cambria Math" panose="02040503050406030204" pitchFamily="18" charset="0"/>
                <a:ea typeface="Cambria Math" panose="02040503050406030204" pitchFamily="18" charset="0"/>
              </a:rPr>
              <a:t>)|, for all k</a:t>
            </a:r>
          </a:p>
          <a:p>
            <a:r>
              <a:rPr lang="en-GB" dirty="0">
                <a:latin typeface="Cambria Math" panose="02040503050406030204" pitchFamily="18" charset="0"/>
                <a:ea typeface="Cambria Math" panose="02040503050406030204" pitchFamily="18" charset="0"/>
              </a:rPr>
              <a:t>More generally, </a:t>
            </a:r>
            <a:r>
              <a:rPr lang="en-GB" b="1" dirty="0">
                <a:latin typeface="Cambria Math" panose="02040503050406030204" pitchFamily="18" charset="0"/>
                <a:ea typeface="Cambria Math" panose="02040503050406030204" pitchFamily="18" charset="0"/>
              </a:rPr>
              <a:t>multiplication of ideals </a:t>
            </a:r>
            <a:r>
              <a:rPr lang="en-GB" dirty="0">
                <a:latin typeface="Cambria Math" panose="02040503050406030204" pitchFamily="18" charset="0"/>
                <a:ea typeface="Cambria Math" panose="02040503050406030204" pitchFamily="18" charset="0"/>
              </a:rPr>
              <a:t>amounts to </a:t>
            </a:r>
            <a:r>
              <a:rPr lang="en-GB" b="1" dirty="0">
                <a:latin typeface="Cambria Math" panose="02040503050406030204" pitchFamily="18" charset="0"/>
                <a:ea typeface="Cambria Math" panose="02040503050406030204" pitchFamily="18" charset="0"/>
              </a:rPr>
              <a:t>dilation</a:t>
            </a:r>
            <a:r>
              <a:rPr lang="en-GB" dirty="0">
                <a:latin typeface="Cambria Math" panose="02040503050406030204" pitchFamily="18" charset="0"/>
                <a:ea typeface="Cambria Math" panose="02040503050406030204" pitchFamily="18" charset="0"/>
              </a:rPr>
              <a:t> along the </a:t>
            </a:r>
            <a:r>
              <a:rPr lang="en-GB" b="1" dirty="0">
                <a:latin typeface="Cambria Math" panose="02040503050406030204" pitchFamily="18" charset="0"/>
                <a:ea typeface="Cambria Math" panose="02040503050406030204" pitchFamily="18" charset="0"/>
              </a:rPr>
              <a:t>fixed axes </a:t>
            </a:r>
            <a:r>
              <a:rPr lang="en-GB" dirty="0">
                <a:latin typeface="Cambria Math" panose="02040503050406030204" pitchFamily="18" charset="0"/>
                <a:ea typeface="Cambria Math" panose="02040503050406030204" pitchFamily="18" charset="0"/>
              </a:rPr>
              <a:t>of this </a:t>
            </a:r>
            <a:r>
              <a:rPr lang="en-GB" dirty="0" err="1">
                <a:latin typeface="Cambria Math" panose="02040503050406030204" pitchFamily="18" charset="0"/>
                <a:ea typeface="Cambria Math" panose="02040503050406030204" pitchFamily="18" charset="0"/>
              </a:rPr>
              <a:t>coordinatisation</a:t>
            </a:r>
            <a:r>
              <a:rPr lang="en-GB" dirty="0">
                <a:latin typeface="Cambria Math" panose="02040503050406030204" pitchFamily="18" charset="0"/>
                <a:ea typeface="Cambria Math" panose="02040503050406030204" pitchFamily="18" charset="0"/>
              </a:rPr>
              <a:t> </a:t>
            </a:r>
          </a:p>
        </p:txBody>
      </p:sp>
      <p:sp>
        <p:nvSpPr>
          <p:cNvPr id="4" name="Slide Number Placeholder 3"/>
          <p:cNvSpPr>
            <a:spLocks noGrp="1"/>
          </p:cNvSpPr>
          <p:nvPr>
            <p:ph type="sldNum" sz="quarter" idx="12"/>
          </p:nvPr>
        </p:nvSpPr>
        <p:spPr/>
        <p:txBody>
          <a:bodyPr/>
          <a:lstStyle/>
          <a:p>
            <a:fld id="{4FAB73BC-B049-4115-A692-8D63A059BFB8}" type="slidenum">
              <a:rPr lang="en-US" smtClean="0"/>
              <a:t>42</a:t>
            </a:fld>
            <a:endParaRPr lang="en-US" dirty="0"/>
          </a:p>
        </p:txBody>
      </p:sp>
    </p:spTree>
    <p:extLst>
      <p:ext uri="{BB962C8B-B14F-4D97-AF65-F5344CB8AC3E}">
        <p14:creationId xmlns:p14="http://schemas.microsoft.com/office/powerpoint/2010/main" val="4589479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 of Dilations</a:t>
            </a:r>
          </a:p>
        </p:txBody>
      </p:sp>
      <p:sp>
        <p:nvSpPr>
          <p:cNvPr id="3" name="Content Placeholder 2"/>
          <p:cNvSpPr>
            <a:spLocks noGrp="1"/>
          </p:cNvSpPr>
          <p:nvPr>
            <p:ph idx="1"/>
          </p:nvPr>
        </p:nvSpPr>
        <p:spPr/>
        <p:txBody>
          <a:bodyPr>
            <a:normAutofit lnSpcReduction="10000"/>
          </a:bodyPr>
          <a:lstStyle/>
          <a:p>
            <a:r>
              <a:rPr lang="en-GB" dirty="0" err="1">
                <a:latin typeface="Cambria Math" panose="02040503050406030204" pitchFamily="18" charset="0"/>
                <a:ea typeface="Cambria Math" panose="02040503050406030204" pitchFamily="18" charset="0"/>
              </a:rPr>
              <a:t>ℝ</a:t>
            </a:r>
            <a:r>
              <a:rPr lang="en-GB" baseline="30000" dirty="0" err="1">
                <a:latin typeface="Cambria Math" panose="02040503050406030204" pitchFamily="18" charset="0"/>
                <a:ea typeface="Cambria Math" panose="02040503050406030204" pitchFamily="18" charset="0"/>
              </a:rPr>
              <a:t>n</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is a ring, if we compose coordinate-wise</a:t>
            </a:r>
          </a:p>
          <a:p>
            <a:r>
              <a:rPr lang="en-GB" dirty="0">
                <a:latin typeface="Cambria Math" panose="02040503050406030204" pitchFamily="18" charset="0"/>
                <a:ea typeface="Cambria Math" panose="02040503050406030204" pitchFamily="18" charset="0"/>
              </a:rPr>
              <a:t>Pick any real vector v in </a:t>
            </a:r>
            <a:r>
              <a:rPr lang="en-GB" dirty="0" err="1">
                <a:latin typeface="Cambria Math" panose="02040503050406030204" pitchFamily="18" charset="0"/>
                <a:ea typeface="Cambria Math" panose="02040503050406030204" pitchFamily="18" charset="0"/>
              </a:rPr>
              <a:t>ℝ</a:t>
            </a:r>
            <a:r>
              <a:rPr lang="en-GB" baseline="30000" dirty="0" err="1">
                <a:latin typeface="Cambria Math" panose="02040503050406030204" pitchFamily="18" charset="0"/>
                <a:ea typeface="Cambria Math" panose="02040503050406030204" pitchFamily="18" charset="0"/>
              </a:rPr>
              <a:t>n</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and consider dilating space (i.e. the positive quadrant) by </a:t>
            </a:r>
            <a:r>
              <a:rPr lang="en-GB" b="1" dirty="0">
                <a:latin typeface="Cambria Math" panose="02040503050406030204" pitchFamily="18" charset="0"/>
                <a:ea typeface="Cambria Math" panose="02040503050406030204" pitchFamily="18" charset="0"/>
              </a:rPr>
              <a:t>stretching</a:t>
            </a:r>
            <a:r>
              <a:rPr lang="en-GB" dirty="0">
                <a:latin typeface="Cambria Math" panose="02040503050406030204" pitchFamily="18" charset="0"/>
                <a:ea typeface="Cambria Math" panose="02040503050406030204" pitchFamily="18" charset="0"/>
              </a:rPr>
              <a:t> the kth coordinate by </a:t>
            </a:r>
            <a:r>
              <a:rPr lang="en-GB" b="1" dirty="0">
                <a:latin typeface="Cambria Math" panose="02040503050406030204" pitchFamily="18" charset="0"/>
                <a:ea typeface="Cambria Math" panose="02040503050406030204" pitchFamily="18" charset="0"/>
              </a:rPr>
              <a:t>positive</a:t>
            </a:r>
            <a:r>
              <a:rPr lang="en-GB" dirty="0">
                <a:latin typeface="Cambria Math" panose="02040503050406030204" pitchFamily="18" charset="0"/>
                <a:ea typeface="Cambria Math" panose="02040503050406030204" pitchFamily="18" charset="0"/>
              </a:rPr>
              <a:t> factor </a:t>
            </a:r>
            <a:r>
              <a:rPr lang="en-GB" dirty="0" err="1">
                <a:latin typeface="Cambria Math" panose="02040503050406030204" pitchFamily="18" charset="0"/>
                <a:ea typeface="Cambria Math" panose="02040503050406030204" pitchFamily="18" charset="0"/>
              </a:rPr>
              <a:t>exp</a:t>
            </a:r>
            <a:r>
              <a:rPr lang="en-GB" dirty="0">
                <a:latin typeface="Cambria Math" panose="02040503050406030204" pitchFamily="18" charset="0"/>
                <a:ea typeface="Cambria Math" panose="02040503050406030204" pitchFamily="18" charset="0"/>
              </a:rPr>
              <a:t>( </a:t>
            </a:r>
            <a:r>
              <a:rPr lang="en-GB" dirty="0" err="1">
                <a:latin typeface="Cambria Math" panose="02040503050406030204" pitchFamily="18" charset="0"/>
                <a:ea typeface="Cambria Math" panose="02040503050406030204" pitchFamily="18" charset="0"/>
              </a:rPr>
              <a:t>v</a:t>
            </a:r>
            <a:r>
              <a:rPr lang="en-GB" baseline="-25000" dirty="0" err="1">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 ), for all k</a:t>
            </a:r>
          </a:p>
          <a:p>
            <a:r>
              <a:rPr lang="en-GB" dirty="0">
                <a:latin typeface="Cambria Math" panose="02040503050406030204" pitchFamily="18" charset="0"/>
                <a:ea typeface="Cambria Math" panose="02040503050406030204" pitchFamily="18" charset="0"/>
              </a:rPr>
              <a:t>So </a:t>
            </a:r>
            <a:r>
              <a:rPr lang="en-GB" dirty="0" err="1">
                <a:latin typeface="Cambria Math" panose="02040503050406030204" pitchFamily="18" charset="0"/>
                <a:ea typeface="Cambria Math" panose="02040503050406030204" pitchFamily="18" charset="0"/>
              </a:rPr>
              <a:t>ℝ</a:t>
            </a:r>
            <a:r>
              <a:rPr lang="en-GB" baseline="30000" dirty="0" err="1">
                <a:latin typeface="Cambria Math" panose="02040503050406030204" pitchFamily="18" charset="0"/>
                <a:ea typeface="Cambria Math" panose="02040503050406030204" pitchFamily="18" charset="0"/>
              </a:rPr>
              <a:t>n</a:t>
            </a:r>
            <a:r>
              <a:rPr lang="en-GB" baseline="30000" dirty="0">
                <a:latin typeface="Cambria Math" panose="02040503050406030204" pitchFamily="18" charset="0"/>
                <a:ea typeface="Cambria Math" panose="02040503050406030204" pitchFamily="18" charset="0"/>
              </a:rPr>
              <a:t>/2 </a:t>
            </a:r>
            <a:r>
              <a:rPr lang="en-GB" dirty="0">
                <a:latin typeface="Cambria Math" panose="02040503050406030204" pitchFamily="18" charset="0"/>
                <a:ea typeface="Cambria Math" panose="02040503050406030204" pitchFamily="18" charset="0"/>
              </a:rPr>
              <a:t>has a ring action on space</a:t>
            </a:r>
          </a:p>
          <a:p>
            <a:r>
              <a:rPr lang="en-GB" dirty="0">
                <a:latin typeface="Cambria Math" panose="02040503050406030204" pitchFamily="18" charset="0"/>
                <a:ea typeface="Cambria Math" panose="02040503050406030204" pitchFamily="18" charset="0"/>
              </a:rPr>
              <a:t>Moreover, 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embeds into this ring (not </a:t>
            </a:r>
            <a:r>
              <a:rPr lang="en-GB" dirty="0" err="1">
                <a:latin typeface="Cambria Math" panose="02040503050406030204" pitchFamily="18" charset="0"/>
                <a:ea typeface="Cambria Math" panose="02040503050406030204" pitchFamily="18" charset="0"/>
              </a:rPr>
              <a:t>injectively</a:t>
            </a:r>
            <a:r>
              <a:rPr lang="en-GB" dirty="0">
                <a:latin typeface="Cambria Math" panose="02040503050406030204" pitchFamily="18" charset="0"/>
                <a:ea typeface="Cambria Math" panose="02040503050406030204" pitchFamily="18" charset="0"/>
              </a:rPr>
              <a:t>), because to every element of 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is associated the corresponding dilation</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Consider an ideal of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embedded in space (without signs); it can be dilated by </a:t>
            </a:r>
            <a:r>
              <a:rPr lang="en-GB" dirty="0" err="1">
                <a:latin typeface="Cambria Math" panose="02040503050406030204" pitchFamily="18" charset="0"/>
                <a:ea typeface="Cambria Math" panose="02040503050406030204" pitchFamily="18" charset="0"/>
              </a:rPr>
              <a:t>exp</a:t>
            </a:r>
            <a:r>
              <a:rPr lang="en-GB" dirty="0">
                <a:latin typeface="Cambria Math" panose="02040503050406030204" pitchFamily="18" charset="0"/>
                <a:ea typeface="Cambria Math" panose="02040503050406030204" pitchFamily="18" charset="0"/>
              </a:rPr>
              <a:t>( </a:t>
            </a:r>
            <a:r>
              <a:rPr lang="en-GB" dirty="0" err="1">
                <a:latin typeface="Cambria Math" panose="02040503050406030204" pitchFamily="18" charset="0"/>
                <a:ea typeface="Cambria Math" panose="02040503050406030204" pitchFamily="18" charset="0"/>
              </a:rPr>
              <a:t>v</a:t>
            </a:r>
            <a:r>
              <a:rPr lang="en-GB" baseline="-25000" dirty="0" err="1">
                <a:latin typeface="Cambria Math" panose="02040503050406030204" pitchFamily="18" charset="0"/>
                <a:ea typeface="Cambria Math" panose="02040503050406030204" pitchFamily="18" charset="0"/>
              </a:rPr>
              <a:t>k</a:t>
            </a:r>
            <a:r>
              <a:rPr lang="en-GB" dirty="0">
                <a:latin typeface="Cambria Math" panose="02040503050406030204" pitchFamily="18" charset="0"/>
                <a:ea typeface="Cambria Math" panose="02040503050406030204" pitchFamily="18" charset="0"/>
              </a:rPr>
              <a:t> ) to produce another object, which may or may not be an ideal of OK</a:t>
            </a:r>
            <a:r>
              <a:rPr lang="en-GB" baseline="30000" dirty="0">
                <a:latin typeface="Cambria Math" panose="02040503050406030204" pitchFamily="18" charset="0"/>
                <a:ea typeface="Cambria Math" panose="02040503050406030204" pitchFamily="18" charset="0"/>
              </a:rPr>
              <a:t>+</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Thus the ring action extends to the </a:t>
            </a:r>
            <a:r>
              <a:rPr lang="en-GB" b="1" dirty="0">
                <a:latin typeface="Cambria Math" panose="02040503050406030204" pitchFamily="18" charset="0"/>
                <a:ea typeface="Cambria Math" panose="02040503050406030204" pitchFamily="18" charset="0"/>
              </a:rPr>
              <a:t>analytic closure </a:t>
            </a:r>
            <a:r>
              <a:rPr lang="en-GB" dirty="0">
                <a:latin typeface="Cambria Math" panose="02040503050406030204" pitchFamily="18" charset="0"/>
                <a:ea typeface="Cambria Math" panose="02040503050406030204" pitchFamily="18" charset="0"/>
              </a:rPr>
              <a:t>of the group of ideals of OK</a:t>
            </a:r>
            <a:r>
              <a:rPr lang="en-GB" baseline="30000"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So we again want to describe this group as a module</a:t>
            </a:r>
          </a:p>
        </p:txBody>
      </p:sp>
      <p:sp>
        <p:nvSpPr>
          <p:cNvPr id="4" name="Slide Number Placeholder 3"/>
          <p:cNvSpPr>
            <a:spLocks noGrp="1"/>
          </p:cNvSpPr>
          <p:nvPr>
            <p:ph type="sldNum" sz="quarter" idx="12"/>
          </p:nvPr>
        </p:nvSpPr>
        <p:spPr/>
        <p:txBody>
          <a:bodyPr/>
          <a:lstStyle/>
          <a:p>
            <a:fld id="{4FAB73BC-B049-4115-A692-8D63A059BFB8}" type="slidenum">
              <a:rPr lang="en-US" smtClean="0"/>
              <a:t>43</a:t>
            </a:fld>
            <a:endParaRPr lang="en-US" dirty="0"/>
          </a:p>
        </p:txBody>
      </p:sp>
    </p:spTree>
    <p:extLst>
      <p:ext uri="{BB962C8B-B14F-4D97-AF65-F5344CB8AC3E}">
        <p14:creationId xmlns:p14="http://schemas.microsoft.com/office/powerpoint/2010/main" val="1369780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Logarithmic notation and units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The notation is a bit more natural if we take real logarithms of coordinates of points (which are in the positive quadrant)</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For example, the generators of the real </a:t>
            </a:r>
            <a:r>
              <a:rPr lang="en-GB" dirty="0" err="1">
                <a:latin typeface="Cambria Math" panose="02040503050406030204" pitchFamily="18" charset="0"/>
                <a:ea typeface="Cambria Math" panose="02040503050406030204" pitchFamily="18" charset="0"/>
              </a:rPr>
              <a:t>cyclotomic</a:t>
            </a:r>
            <a:r>
              <a:rPr lang="en-GB" dirty="0">
                <a:latin typeface="Cambria Math" panose="02040503050406030204" pitchFamily="18" charset="0"/>
                <a:ea typeface="Cambria Math" panose="02040503050406030204" pitchFamily="18" charset="0"/>
              </a:rPr>
              <a:t> units map as follows</a:t>
            </a:r>
          </a:p>
          <a:p>
            <a:pPr marL="0" indent="0" algn="ctr">
              <a:buNone/>
            </a:pPr>
            <a:r>
              <a:rPr lang="en-GB" dirty="0">
                <a:latin typeface="Cambria Math" panose="02040503050406030204" pitchFamily="18" charset="0"/>
                <a:ea typeface="Cambria Math" panose="02040503050406030204" pitchFamily="18" charset="0"/>
              </a:rPr>
              <a:t>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 j</a:t>
            </a:r>
            <a:r>
              <a:rPr lang="en-GB" dirty="0">
                <a:latin typeface="Cambria Math" panose="02040503050406030204" pitchFamily="18" charset="0"/>
                <a:ea typeface="Cambria Math" panose="02040503050406030204" pitchFamily="18" charset="0"/>
              </a:rPr>
              <a:t> –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 j †</a:t>
            </a:r>
            <a:r>
              <a:rPr lang="en-GB" dirty="0">
                <a:latin typeface="Cambria Math" panose="02040503050406030204" pitchFamily="18" charset="0"/>
                <a:ea typeface="Cambria Math" panose="02040503050406030204" pitchFamily="18" charset="0"/>
              </a:rPr>
              <a:t> ) / (</a:t>
            </a:r>
            <a:r>
              <a:rPr lang="el-GR" dirty="0">
                <a:latin typeface="Cambria Math" panose="02040503050406030204" pitchFamily="18" charset="0"/>
                <a:ea typeface="Cambria Math" panose="02040503050406030204" pitchFamily="18" charset="0"/>
              </a:rPr>
              <a:t>ζ</a:t>
            </a:r>
            <a:r>
              <a:rPr lang="en-GB" dirty="0">
                <a:latin typeface="Cambria Math" panose="02040503050406030204" pitchFamily="18" charset="0"/>
                <a:ea typeface="Cambria Math" panose="02040503050406030204" pitchFamily="18" charset="0"/>
              </a:rPr>
              <a:t> – </a:t>
            </a:r>
            <a:r>
              <a:rPr lang="el-GR" dirty="0">
                <a:latin typeface="Cambria Math" panose="02040503050406030204" pitchFamily="18" charset="0"/>
                <a:ea typeface="Cambria Math" panose="02040503050406030204" pitchFamily="18" charset="0"/>
              </a:rPr>
              <a:t>ζ</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  </a:t>
            </a:r>
            <a:r>
              <a:rPr lang="en-GB" dirty="0">
                <a:latin typeface="Cambria Math" panose="02040503050406030204" pitchFamily="18" charset="0"/>
                <a:ea typeface="Cambria Math" panose="02040503050406030204" pitchFamily="18" charset="0"/>
                <a:sym typeface="Wingdings" panose="05000000000000000000" pitchFamily="2" charset="2"/>
              </a:rPr>
              <a:t>  (  log | Sin( 2</a:t>
            </a:r>
            <a:r>
              <a:rPr lang="el-GR" dirty="0">
                <a:latin typeface="Cambria Math" panose="02040503050406030204" pitchFamily="18" charset="0"/>
                <a:ea typeface="Cambria Math" panose="02040503050406030204" pitchFamily="18" charset="0"/>
                <a:sym typeface="Wingdings" panose="05000000000000000000" pitchFamily="2" charset="2"/>
              </a:rPr>
              <a:t>π</a:t>
            </a:r>
            <a:r>
              <a:rPr lang="en-GB" dirty="0">
                <a:latin typeface="Cambria Math" panose="02040503050406030204" pitchFamily="18" charset="0"/>
                <a:ea typeface="Cambria Math" panose="02040503050406030204" pitchFamily="18" charset="0"/>
                <a:sym typeface="Wingdings" panose="05000000000000000000" pitchFamily="2" charset="2"/>
              </a:rPr>
              <a:t> </a:t>
            </a:r>
            <a:r>
              <a:rPr lang="en-GB" dirty="0" err="1">
                <a:latin typeface="Cambria Math" panose="02040503050406030204" pitchFamily="18" charset="0"/>
                <a:ea typeface="Cambria Math" panose="02040503050406030204" pitchFamily="18" charset="0"/>
                <a:sym typeface="Wingdings" panose="05000000000000000000" pitchFamily="2" charset="2"/>
              </a:rPr>
              <a:t>jk</a:t>
            </a:r>
            <a:r>
              <a:rPr lang="en-GB" dirty="0">
                <a:latin typeface="Cambria Math" panose="02040503050406030204" pitchFamily="18" charset="0"/>
                <a:ea typeface="Cambria Math" panose="02040503050406030204" pitchFamily="18" charset="0"/>
                <a:sym typeface="Wingdings" panose="05000000000000000000" pitchFamily="2" charset="2"/>
              </a:rPr>
              <a:t>/m ) | </a:t>
            </a:r>
            <a:r>
              <a:rPr lang="en-GB"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sym typeface="Wingdings" panose="05000000000000000000" pitchFamily="2" charset="2"/>
              </a:rPr>
              <a:t> log | Sin( 2</a:t>
            </a:r>
            <a:r>
              <a:rPr lang="el-GR" dirty="0">
                <a:latin typeface="Cambria Math" panose="02040503050406030204" pitchFamily="18" charset="0"/>
                <a:ea typeface="Cambria Math" panose="02040503050406030204" pitchFamily="18" charset="0"/>
                <a:sym typeface="Wingdings" panose="05000000000000000000" pitchFamily="2" charset="2"/>
              </a:rPr>
              <a:t>π</a:t>
            </a:r>
            <a:r>
              <a:rPr lang="en-GB" dirty="0">
                <a:latin typeface="Cambria Math" panose="02040503050406030204" pitchFamily="18" charset="0"/>
                <a:ea typeface="Cambria Math" panose="02040503050406030204" pitchFamily="18" charset="0"/>
                <a:sym typeface="Wingdings" panose="05000000000000000000" pitchFamily="2" charset="2"/>
              </a:rPr>
              <a:t> k/m ) | :   k = 1...n/2 )</a:t>
            </a:r>
          </a:p>
          <a:p>
            <a:r>
              <a:rPr lang="en-GB" dirty="0">
                <a:latin typeface="Cambria Math" panose="02040503050406030204" pitchFamily="18" charset="0"/>
                <a:ea typeface="Cambria Math" panose="02040503050406030204" pitchFamily="18" charset="0"/>
                <a:sym typeface="Wingdings" panose="05000000000000000000" pitchFamily="2" charset="2"/>
              </a:rPr>
              <a:t>And so OK</a:t>
            </a:r>
            <a:r>
              <a:rPr lang="en-GB" baseline="30000" dirty="0">
                <a:latin typeface="Cambria Math" panose="02040503050406030204" pitchFamily="18" charset="0"/>
                <a:ea typeface="Cambria Math" panose="02040503050406030204" pitchFamily="18" charset="0"/>
                <a:sym typeface="Wingdings" panose="05000000000000000000" pitchFamily="2" charset="2"/>
              </a:rPr>
              <a:t>+</a:t>
            </a:r>
            <a:r>
              <a:rPr lang="en-GB" dirty="0">
                <a:latin typeface="Cambria Math" panose="02040503050406030204" pitchFamily="18" charset="0"/>
                <a:ea typeface="Cambria Math" panose="02040503050406030204" pitchFamily="18" charset="0"/>
                <a:sym typeface="Wingdings" panose="05000000000000000000" pitchFamily="2" charset="2"/>
              </a:rPr>
              <a:t>* is mapped to a discrete additive group inside </a:t>
            </a:r>
            <a:r>
              <a:rPr lang="en-GB" dirty="0" err="1">
                <a:latin typeface="Cambria Math" panose="02040503050406030204" pitchFamily="18" charset="0"/>
                <a:ea typeface="Cambria Math" panose="02040503050406030204" pitchFamily="18" charset="0"/>
              </a:rPr>
              <a:t>ℝ</a:t>
            </a:r>
            <a:r>
              <a:rPr lang="en-GB" baseline="30000" dirty="0" err="1">
                <a:latin typeface="Cambria Math" panose="02040503050406030204" pitchFamily="18" charset="0"/>
                <a:ea typeface="Cambria Math" panose="02040503050406030204" pitchFamily="18" charset="0"/>
              </a:rPr>
              <a:t>n</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sym typeface="Wingdings" panose="05000000000000000000" pitchFamily="2" charset="2"/>
              </a:rPr>
              <a:t>, which is called the</a:t>
            </a:r>
            <a:br>
              <a:rPr lang="en-GB" dirty="0">
                <a:latin typeface="Cambria Math" panose="02040503050406030204" pitchFamily="18" charset="0"/>
                <a:ea typeface="Cambria Math" panose="02040503050406030204" pitchFamily="18" charset="0"/>
                <a:sym typeface="Wingdings" panose="05000000000000000000" pitchFamily="2" charset="2"/>
              </a:rPr>
            </a:br>
            <a:r>
              <a:rPr lang="en-GB" b="1" dirty="0">
                <a:latin typeface="Cambria Math" panose="02040503050406030204" pitchFamily="18" charset="0"/>
                <a:ea typeface="Cambria Math" panose="02040503050406030204" pitchFamily="18" charset="0"/>
                <a:sym typeface="Wingdings" panose="05000000000000000000" pitchFamily="2" charset="2"/>
              </a:rPr>
              <a:t>log-unit</a:t>
            </a:r>
            <a:r>
              <a:rPr lang="en-GB" dirty="0">
                <a:latin typeface="Cambria Math" panose="02040503050406030204" pitchFamily="18" charset="0"/>
                <a:ea typeface="Cambria Math" panose="02040503050406030204" pitchFamily="18" charset="0"/>
                <a:sym typeface="Wingdings" panose="05000000000000000000" pitchFamily="2" charset="2"/>
              </a:rPr>
              <a:t> </a:t>
            </a:r>
            <a:r>
              <a:rPr lang="en-GB" b="1" dirty="0">
                <a:latin typeface="Cambria Math" panose="02040503050406030204" pitchFamily="18" charset="0"/>
                <a:ea typeface="Cambria Math" panose="02040503050406030204" pitchFamily="18" charset="0"/>
                <a:sym typeface="Wingdings" panose="05000000000000000000" pitchFamily="2" charset="2"/>
              </a:rPr>
              <a:t>lattice</a:t>
            </a:r>
            <a:endParaRPr lang="en-GB" b="1" dirty="0">
              <a:latin typeface="Cambria Math" panose="02040503050406030204" pitchFamily="18" charset="0"/>
              <a:ea typeface="Cambria Math" panose="02040503050406030204" pitchFamily="18" charset="0"/>
            </a:endParaRPr>
          </a:p>
          <a:p>
            <a:endParaRPr lang="en-GB" dirty="0">
              <a:latin typeface="Cambria Math" panose="02040503050406030204" pitchFamily="18" charset="0"/>
              <a:ea typeface="Cambria Math" panose="02040503050406030204" pitchFamily="18" charset="0"/>
            </a:endParaRP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44</a:t>
            </a:fld>
            <a:endParaRPr lang="en-US" dirty="0"/>
          </a:p>
        </p:txBody>
      </p:sp>
    </p:spTree>
    <p:extLst>
      <p:ext uri="{BB962C8B-B14F-4D97-AF65-F5344CB8AC3E}">
        <p14:creationId xmlns:p14="http://schemas.microsoft.com/office/powerpoint/2010/main" val="28278704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SOLILOQUY &amp; Shor’s</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45</a:t>
            </a:fld>
            <a:endParaRPr lang="en-US" dirty="0"/>
          </a:p>
        </p:txBody>
      </p:sp>
    </p:spTree>
    <p:extLst>
      <p:ext uri="{BB962C8B-B14F-4D97-AF65-F5344CB8AC3E}">
        <p14:creationId xmlns:p14="http://schemas.microsoft.com/office/powerpoint/2010/main" val="12723026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Discrete logs again</a:t>
            </a:r>
          </a:p>
        </p:txBody>
      </p:sp>
      <p:sp>
        <p:nvSpPr>
          <p:cNvPr id="3" name="Text Placeholder 2"/>
          <p:cNvSpPr>
            <a:spLocks noGrp="1"/>
          </p:cNvSpPr>
          <p:nvPr>
            <p:ph type="body" idx="1"/>
          </p:nvPr>
        </p:nvSpPr>
        <p:spPr/>
        <p:txBody>
          <a:bodyPr/>
          <a:lstStyle/>
          <a:p>
            <a:r>
              <a:rPr lang="en-GB" dirty="0"/>
              <a:t>Elliptic Curve Example</a:t>
            </a:r>
          </a:p>
        </p:txBody>
      </p:sp>
      <p:sp>
        <p:nvSpPr>
          <p:cNvPr id="4" name="Content Placeholder 3"/>
          <p:cNvSpPr>
            <a:spLocks noGrp="1"/>
          </p:cNvSpPr>
          <p:nvPr>
            <p:ph sz="half" idx="2"/>
          </p:nvPr>
        </p:nvSpPr>
        <p:spPr/>
        <p:txBody>
          <a:bodyPr>
            <a:normAutofit fontScale="85000" lnSpcReduction="20000"/>
          </a:bodyPr>
          <a:lstStyle/>
          <a:p>
            <a:r>
              <a:rPr lang="en-GB" dirty="0">
                <a:latin typeface="Cambria Math" panose="02040503050406030204" pitchFamily="18" charset="0"/>
                <a:ea typeface="Cambria Math" panose="02040503050406030204" pitchFamily="18" charset="0"/>
              </a:rPr>
              <a:t>Let P in G be a base-point that generates our group</a:t>
            </a:r>
          </a:p>
          <a:p>
            <a:r>
              <a:rPr lang="en-GB" dirty="0">
                <a:latin typeface="Cambria Math" panose="02040503050406030204" pitchFamily="18" charset="0"/>
                <a:ea typeface="Cambria Math" panose="02040503050406030204" pitchFamily="18" charset="0"/>
              </a:rPr>
              <a:t>Let A =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*P be another point;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in ℤ/</a:t>
            </a:r>
            <a:r>
              <a:rPr lang="en-GB" dirty="0" err="1">
                <a:latin typeface="Cambria Math" panose="02040503050406030204" pitchFamily="18" charset="0"/>
                <a:ea typeface="Cambria Math" panose="02040503050406030204" pitchFamily="18" charset="0"/>
              </a:rPr>
              <a:t>rℤ</a:t>
            </a:r>
            <a:r>
              <a:rPr lang="en-GB" dirty="0">
                <a:latin typeface="Cambria Math" panose="02040503050406030204" pitchFamily="18" charset="0"/>
                <a:ea typeface="Cambria Math" panose="02040503050406030204" pitchFamily="18" charset="0"/>
              </a:rPr>
              <a:t> is called the </a:t>
            </a:r>
            <a:r>
              <a:rPr lang="en-GB" b="1" dirty="0">
                <a:latin typeface="Cambria Math" panose="02040503050406030204" pitchFamily="18" charset="0"/>
                <a:ea typeface="Cambria Math" panose="02040503050406030204" pitchFamily="18" charset="0"/>
              </a:rPr>
              <a:t>discrete log</a:t>
            </a:r>
            <a:r>
              <a:rPr lang="en-GB" dirty="0">
                <a:latin typeface="Cambria Math" panose="02040503050406030204" pitchFamily="18" charset="0"/>
                <a:ea typeface="Cambria Math" panose="02040503050406030204" pitchFamily="18" charset="0"/>
              </a:rPr>
              <a:t> of A</a:t>
            </a:r>
          </a:p>
          <a:p>
            <a:r>
              <a:rPr lang="en-GB" dirty="0">
                <a:latin typeface="Cambria Math" panose="02040503050406030204" pitchFamily="18" charset="0"/>
                <a:ea typeface="Cambria Math" panose="02040503050406030204" pitchFamily="18" charset="0"/>
              </a:rPr>
              <a:t>It’s intended to be a </a:t>
            </a:r>
            <a:r>
              <a:rPr lang="en-GB" b="1" dirty="0">
                <a:latin typeface="Cambria Math" panose="02040503050406030204" pitchFamily="18" charset="0"/>
                <a:ea typeface="Cambria Math" panose="02040503050406030204" pitchFamily="18" charset="0"/>
              </a:rPr>
              <a:t>hard problem </a:t>
            </a:r>
            <a:r>
              <a:rPr lang="en-GB" dirty="0">
                <a:latin typeface="Cambria Math" panose="02040503050406030204" pitchFamily="18" charset="0"/>
                <a:ea typeface="Cambria Math" panose="02040503050406030204" pitchFamily="18" charset="0"/>
              </a:rPr>
              <a:t>to recover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from A</a:t>
            </a:r>
          </a:p>
          <a:p>
            <a:r>
              <a:rPr lang="en-GB" dirty="0">
                <a:latin typeface="Cambria Math" panose="02040503050406030204" pitchFamily="18" charset="0"/>
                <a:ea typeface="Cambria Math" panose="02040503050406030204" pitchFamily="18" charset="0"/>
              </a:rPr>
              <a:t>The </a:t>
            </a:r>
            <a:r>
              <a:rPr lang="en-GB" b="1" dirty="0">
                <a:latin typeface="Cambria Math" panose="02040503050406030204" pitchFamily="18" charset="0"/>
                <a:ea typeface="Cambria Math" panose="02040503050406030204" pitchFamily="18" charset="0"/>
              </a:rPr>
              <a:t>discrete log assumption </a:t>
            </a:r>
            <a:r>
              <a:rPr lang="en-GB" dirty="0">
                <a:latin typeface="Cambria Math" panose="02040503050406030204" pitchFamily="18" charset="0"/>
                <a:ea typeface="Cambria Math" panose="02040503050406030204" pitchFamily="18" charset="0"/>
              </a:rPr>
              <a:t>asserts that this problem is hard</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This assumption would seem to be unjustified for </a:t>
            </a:r>
            <a:r>
              <a:rPr lang="en-GB" i="1" dirty="0">
                <a:latin typeface="Cambria Math" panose="02040503050406030204" pitchFamily="18" charset="0"/>
                <a:ea typeface="Cambria Math" panose="02040503050406030204" pitchFamily="18" charset="0"/>
              </a:rPr>
              <a:t>any</a:t>
            </a:r>
            <a:r>
              <a:rPr lang="en-GB" dirty="0">
                <a:latin typeface="Cambria Math" panose="02040503050406030204" pitchFamily="18" charset="0"/>
                <a:ea typeface="Cambria Math" panose="02040503050406030204" pitchFamily="18" charset="0"/>
              </a:rPr>
              <a:t>  module, if we consider Shor’s quantum algorithm (in its various different guises) </a:t>
            </a:r>
          </a:p>
          <a:p>
            <a:endParaRPr lang="en-GB" dirty="0"/>
          </a:p>
          <a:p>
            <a:endParaRPr lang="en-GB" dirty="0"/>
          </a:p>
        </p:txBody>
      </p:sp>
      <p:sp>
        <p:nvSpPr>
          <p:cNvPr id="5" name="Text Placeholder 4"/>
          <p:cNvSpPr>
            <a:spLocks noGrp="1"/>
          </p:cNvSpPr>
          <p:nvPr>
            <p:ph type="body" sz="quarter" idx="3"/>
          </p:nvPr>
        </p:nvSpPr>
        <p:spPr/>
        <p:txBody>
          <a:bodyPr/>
          <a:lstStyle/>
          <a:p>
            <a:r>
              <a:rPr lang="en-GB" dirty="0"/>
              <a:t>SOLILOQUY</a:t>
            </a:r>
          </a:p>
        </p:txBody>
      </p:sp>
      <p:sp>
        <p:nvSpPr>
          <p:cNvPr id="6" name="Content Placeholder 5"/>
          <p:cNvSpPr>
            <a:spLocks noGrp="1"/>
          </p:cNvSpPr>
          <p:nvPr>
            <p:ph sz="quarter" idx="4"/>
          </p:nvPr>
        </p:nvSpPr>
        <p:spPr/>
        <p:txBody>
          <a:bodyPr>
            <a:normAutofit lnSpcReduction="10000"/>
          </a:bodyPr>
          <a:lstStyle/>
          <a:p>
            <a:r>
              <a:rPr lang="en-GB" sz="1700" dirty="0">
                <a:latin typeface="Cambria Math" panose="02040503050406030204" pitchFamily="18" charset="0"/>
                <a:ea typeface="Cambria Math" panose="02040503050406030204" pitchFamily="18" charset="0"/>
              </a:rPr>
              <a:t>OK</a:t>
            </a:r>
            <a:r>
              <a:rPr lang="en-GB" sz="1700" baseline="30000" dirty="0">
                <a:latin typeface="Cambria Math" panose="02040503050406030204" pitchFamily="18" charset="0"/>
                <a:ea typeface="Cambria Math" panose="02040503050406030204" pitchFamily="18" charset="0"/>
              </a:rPr>
              <a:t>+</a:t>
            </a:r>
            <a:r>
              <a:rPr lang="en-GB" sz="1700" dirty="0">
                <a:latin typeface="Cambria Math" panose="02040503050406030204" pitchFamily="18" charset="0"/>
                <a:ea typeface="Cambria Math" panose="02040503050406030204" pitchFamily="18" charset="0"/>
              </a:rPr>
              <a:t> is now our ‘base-point’</a:t>
            </a:r>
          </a:p>
          <a:p>
            <a:r>
              <a:rPr lang="en-GB" sz="1700" dirty="0">
                <a:latin typeface="Cambria Math" panose="02040503050406030204" pitchFamily="18" charset="0"/>
                <a:ea typeface="Cambria Math" panose="02040503050406030204" pitchFamily="18" charset="0"/>
              </a:rPr>
              <a:t>A = </a:t>
            </a:r>
            <a:r>
              <a:rPr lang="en-GB" sz="1800" dirty="0">
                <a:solidFill>
                  <a:srgbClr val="FF0000"/>
                </a:solidFill>
                <a:latin typeface="Cambria Math" panose="02040503050406030204" pitchFamily="18" charset="0"/>
                <a:ea typeface="Cambria Math" panose="02040503050406030204" pitchFamily="18" charset="0"/>
              </a:rPr>
              <a:t>a*a</a:t>
            </a:r>
            <a:r>
              <a:rPr lang="en-GB" sz="1800" baseline="30000" dirty="0">
                <a:solidFill>
                  <a:srgbClr val="FF0000"/>
                </a:solidFill>
                <a:latin typeface="Cambria Math" panose="02040503050406030204" pitchFamily="18" charset="0"/>
                <a:ea typeface="Cambria Math" panose="02040503050406030204" pitchFamily="18" charset="0"/>
              </a:rPr>
              <a:t>†</a:t>
            </a:r>
            <a:r>
              <a:rPr lang="en-GB" sz="1700" dirty="0">
                <a:latin typeface="Cambria Math" panose="02040503050406030204" pitchFamily="18" charset="0"/>
                <a:ea typeface="Cambria Math" panose="02040503050406030204" pitchFamily="18" charset="0"/>
              </a:rPr>
              <a:t>*OK</a:t>
            </a:r>
            <a:r>
              <a:rPr lang="en-GB" sz="1700" baseline="30000" dirty="0">
                <a:latin typeface="Cambria Math" panose="02040503050406030204" pitchFamily="18" charset="0"/>
                <a:ea typeface="Cambria Math" panose="02040503050406030204" pitchFamily="18" charset="0"/>
              </a:rPr>
              <a:t>+</a:t>
            </a:r>
            <a:r>
              <a:rPr lang="en-GB" sz="1700" dirty="0">
                <a:latin typeface="Cambria Math" panose="02040503050406030204" pitchFamily="18" charset="0"/>
                <a:ea typeface="Cambria Math" panose="02040503050406030204" pitchFamily="18" charset="0"/>
              </a:rPr>
              <a:t> is another ‘point’; </a:t>
            </a:r>
            <a:r>
              <a:rPr lang="en-GB" sz="1800" dirty="0">
                <a:solidFill>
                  <a:srgbClr val="FF0000"/>
                </a:solidFill>
                <a:latin typeface="Cambria Math" panose="02040503050406030204" pitchFamily="18" charset="0"/>
                <a:ea typeface="Cambria Math" panose="02040503050406030204" pitchFamily="18" charset="0"/>
              </a:rPr>
              <a:t>a*a</a:t>
            </a:r>
            <a:r>
              <a:rPr lang="en-GB" sz="1800" baseline="30000" dirty="0">
                <a:solidFill>
                  <a:srgbClr val="FF0000"/>
                </a:solidFill>
                <a:latin typeface="Cambria Math" panose="02040503050406030204" pitchFamily="18" charset="0"/>
                <a:ea typeface="Cambria Math" panose="02040503050406030204" pitchFamily="18" charset="0"/>
              </a:rPr>
              <a:t>†</a:t>
            </a:r>
            <a:r>
              <a:rPr lang="en-GB" sz="1700" dirty="0">
                <a:latin typeface="Cambria Math" panose="02040503050406030204" pitchFamily="18" charset="0"/>
                <a:ea typeface="Cambria Math" panose="02040503050406030204" pitchFamily="18" charset="0"/>
              </a:rPr>
              <a:t> in OK</a:t>
            </a:r>
            <a:r>
              <a:rPr lang="en-GB" sz="1700" baseline="30000" dirty="0">
                <a:latin typeface="Cambria Math" panose="02040503050406030204" pitchFamily="18" charset="0"/>
                <a:ea typeface="Cambria Math" panose="02040503050406030204" pitchFamily="18" charset="0"/>
              </a:rPr>
              <a:t>+</a:t>
            </a:r>
            <a:r>
              <a:rPr lang="en-GB" sz="1700" dirty="0">
                <a:latin typeface="Cambria Math" panose="02040503050406030204" pitchFamily="18" charset="0"/>
                <a:ea typeface="Cambria Math" panose="02040503050406030204" pitchFamily="18" charset="0"/>
              </a:rPr>
              <a:t> is the discrete log of A</a:t>
            </a:r>
          </a:p>
          <a:p>
            <a:r>
              <a:rPr lang="en-GB" sz="1700" dirty="0">
                <a:latin typeface="Cambria Math" panose="02040503050406030204" pitchFamily="18" charset="0"/>
                <a:ea typeface="Cambria Math" panose="02040503050406030204" pitchFamily="18" charset="0"/>
              </a:rPr>
              <a:t>Any two ‘points’ can be ‘added’, by multiplying them as ideals</a:t>
            </a:r>
          </a:p>
          <a:p>
            <a:r>
              <a:rPr lang="en-GB" sz="1700" dirty="0">
                <a:latin typeface="Cambria Math" panose="02040503050406030204" pitchFamily="18" charset="0"/>
                <a:ea typeface="Cambria Math" panose="02040503050406030204" pitchFamily="18" charset="0"/>
              </a:rPr>
              <a:t>A ‘point’ can be stretched (in each direction by </a:t>
            </a:r>
            <a:r>
              <a:rPr lang="en-GB" sz="1700" dirty="0" err="1">
                <a:latin typeface="Cambria Math" panose="02040503050406030204" pitchFamily="18" charset="0"/>
                <a:ea typeface="Cambria Math" panose="02040503050406030204" pitchFamily="18" charset="0"/>
              </a:rPr>
              <a:t>exp</a:t>
            </a:r>
            <a:r>
              <a:rPr lang="en-GB" sz="1700" dirty="0">
                <a:latin typeface="Cambria Math" panose="02040503050406030204" pitchFamily="18" charset="0"/>
                <a:ea typeface="Cambria Math" panose="02040503050406030204" pitchFamily="18" charset="0"/>
              </a:rPr>
              <a:t>( </a:t>
            </a:r>
            <a:r>
              <a:rPr lang="en-GB" sz="1700" dirty="0" err="1">
                <a:latin typeface="Cambria Math" panose="02040503050406030204" pitchFamily="18" charset="0"/>
                <a:ea typeface="Cambria Math" panose="02040503050406030204" pitchFamily="18" charset="0"/>
              </a:rPr>
              <a:t>v</a:t>
            </a:r>
            <a:r>
              <a:rPr lang="en-GB" sz="1700" baseline="-25000" dirty="0" err="1">
                <a:latin typeface="Cambria Math" panose="02040503050406030204" pitchFamily="18" charset="0"/>
                <a:ea typeface="Cambria Math" panose="02040503050406030204" pitchFamily="18" charset="0"/>
              </a:rPr>
              <a:t>k</a:t>
            </a:r>
            <a:r>
              <a:rPr lang="en-GB" sz="1700" dirty="0">
                <a:latin typeface="Cambria Math" panose="02040503050406030204" pitchFamily="18" charset="0"/>
                <a:ea typeface="Cambria Math" panose="02040503050406030204" pitchFamily="18" charset="0"/>
              </a:rPr>
              <a:t> )), but stretches by log-units have no effect (“hidden period”)</a:t>
            </a:r>
          </a:p>
          <a:p>
            <a:r>
              <a:rPr lang="en-GB" sz="1700" dirty="0">
                <a:latin typeface="Cambria Math" panose="02040503050406030204" pitchFamily="18" charset="0"/>
                <a:ea typeface="Cambria Math" panose="02040503050406030204" pitchFamily="18" charset="0"/>
              </a:rPr>
              <a:t>So the discrete log of a point is naturally an element of the torus obtained by </a:t>
            </a:r>
            <a:r>
              <a:rPr lang="en-GB" sz="1700" dirty="0" err="1">
                <a:latin typeface="Cambria Math" panose="02040503050406030204" pitchFamily="18" charset="0"/>
                <a:ea typeface="Cambria Math" panose="02040503050406030204" pitchFamily="18" charset="0"/>
              </a:rPr>
              <a:t>quotienting</a:t>
            </a:r>
            <a:r>
              <a:rPr lang="en-GB" sz="1700" dirty="0">
                <a:latin typeface="Cambria Math" panose="02040503050406030204" pitchFamily="18" charset="0"/>
                <a:ea typeface="Cambria Math" panose="02040503050406030204" pitchFamily="18" charset="0"/>
              </a:rPr>
              <a:t> </a:t>
            </a:r>
            <a:r>
              <a:rPr lang="en-GB" sz="1800" dirty="0" err="1">
                <a:latin typeface="Cambria Math" panose="02040503050406030204" pitchFamily="18" charset="0"/>
                <a:ea typeface="Cambria Math" panose="02040503050406030204" pitchFamily="18" charset="0"/>
              </a:rPr>
              <a:t>ℝ</a:t>
            </a:r>
            <a:r>
              <a:rPr lang="en-GB" sz="1800" baseline="30000" dirty="0" err="1">
                <a:latin typeface="Cambria Math" panose="02040503050406030204" pitchFamily="18" charset="0"/>
                <a:ea typeface="Cambria Math" panose="02040503050406030204" pitchFamily="18" charset="0"/>
              </a:rPr>
              <a:t>n</a:t>
            </a:r>
            <a:r>
              <a:rPr lang="en-GB" sz="1800" baseline="30000" dirty="0">
                <a:latin typeface="Cambria Math" panose="02040503050406030204" pitchFamily="18" charset="0"/>
                <a:ea typeface="Cambria Math" panose="02040503050406030204" pitchFamily="18" charset="0"/>
              </a:rPr>
              <a:t>/2 </a:t>
            </a:r>
            <a:r>
              <a:rPr lang="en-GB" sz="1700" dirty="0">
                <a:latin typeface="Cambria Math" panose="02040503050406030204" pitchFamily="18" charset="0"/>
                <a:ea typeface="Cambria Math" panose="02040503050406030204" pitchFamily="18" charset="0"/>
              </a:rPr>
              <a:t>by the log-unit lattice</a:t>
            </a:r>
          </a:p>
        </p:txBody>
      </p:sp>
      <p:sp>
        <p:nvSpPr>
          <p:cNvPr id="7" name="Slide Number Placeholder 6"/>
          <p:cNvSpPr>
            <a:spLocks noGrp="1"/>
          </p:cNvSpPr>
          <p:nvPr>
            <p:ph type="sldNum" sz="quarter" idx="12"/>
          </p:nvPr>
        </p:nvSpPr>
        <p:spPr/>
        <p:txBody>
          <a:bodyPr/>
          <a:lstStyle/>
          <a:p>
            <a:fld id="{4FAB73BC-B049-4115-A692-8D63A059BFB8}" type="slidenum">
              <a:rPr lang="en-US" smtClean="0"/>
              <a:t>46</a:t>
            </a:fld>
            <a:endParaRPr lang="en-US" dirty="0"/>
          </a:p>
        </p:txBody>
      </p:sp>
    </p:spTree>
    <p:extLst>
      <p:ext uri="{BB962C8B-B14F-4D97-AF65-F5344CB8AC3E}">
        <p14:creationId xmlns:p14="http://schemas.microsoft.com/office/powerpoint/2010/main" val="42024820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need?</a:t>
            </a:r>
          </a:p>
        </p:txBody>
      </p:sp>
      <p:sp>
        <p:nvSpPr>
          <p:cNvPr id="3" name="Content Placeholder 2"/>
          <p:cNvSpPr>
            <a:spLocks noGrp="1"/>
          </p:cNvSpPr>
          <p:nvPr>
            <p:ph idx="1"/>
          </p:nvPr>
        </p:nvSpPr>
        <p:spPr/>
        <p:txBody>
          <a:bodyPr>
            <a:normAutofit fontScale="92500" lnSpcReduction="20000"/>
          </a:bodyPr>
          <a:lstStyle/>
          <a:p>
            <a:r>
              <a:rPr lang="en-GB" dirty="0">
                <a:latin typeface="Cambria Math" panose="02040503050406030204" pitchFamily="18" charset="0"/>
                <a:ea typeface="Cambria Math" panose="02040503050406030204" pitchFamily="18" charset="0"/>
              </a:rPr>
              <a:t>To make Shor’s algorithm work, we need canonical representation for ‘points’</a:t>
            </a:r>
          </a:p>
          <a:p>
            <a:r>
              <a:rPr lang="en-GB" dirty="0">
                <a:latin typeface="Cambria Math" panose="02040503050406030204" pitchFamily="18" charset="0"/>
                <a:ea typeface="Cambria Math" panose="02040503050406030204" pitchFamily="18" charset="0"/>
              </a:rPr>
              <a:t>We need a version of Shor’s algorithm that works over </a:t>
            </a:r>
            <a:r>
              <a:rPr lang="en-GB" b="1" dirty="0">
                <a:latin typeface="Cambria Math" panose="02040503050406030204" pitchFamily="18" charset="0"/>
                <a:ea typeface="Cambria Math" panose="02040503050406030204" pitchFamily="18" charset="0"/>
              </a:rPr>
              <a:t>continuous</a:t>
            </a:r>
            <a:r>
              <a:rPr lang="en-GB" dirty="0">
                <a:latin typeface="Cambria Math" panose="02040503050406030204" pitchFamily="18" charset="0"/>
                <a:ea typeface="Cambria Math" panose="02040503050406030204" pitchFamily="18" charset="0"/>
              </a:rPr>
              <a:t> and </a:t>
            </a:r>
            <a:r>
              <a:rPr lang="en-GB" b="1" dirty="0">
                <a:latin typeface="Cambria Math" panose="02040503050406030204" pitchFamily="18" charset="0"/>
                <a:ea typeface="Cambria Math" panose="02040503050406030204" pitchFamily="18" charset="0"/>
              </a:rPr>
              <a:t>unbounded </a:t>
            </a:r>
            <a:r>
              <a:rPr lang="en-GB" dirty="0">
                <a:latin typeface="Cambria Math" panose="02040503050406030204" pitchFamily="18" charset="0"/>
                <a:ea typeface="Cambria Math" panose="02040503050406030204" pitchFamily="18" charset="0"/>
              </a:rPr>
              <a:t>modules</a:t>
            </a:r>
          </a:p>
          <a:p>
            <a:r>
              <a:rPr lang="en-GB" dirty="0">
                <a:latin typeface="Cambria Math" panose="02040503050406030204" pitchFamily="18" charset="0"/>
                <a:ea typeface="Cambria Math" panose="02040503050406030204" pitchFamily="18" charset="0"/>
              </a:rPr>
              <a:t>Once Shor’s algorithm returns some point inside the torus, we need to convert it to a short vector in the ambient space, so the log-unit lattice had better be “Close-Vector-Problem friendly”</a:t>
            </a:r>
          </a:p>
          <a:p>
            <a:r>
              <a:rPr lang="en-GB" dirty="0">
                <a:latin typeface="Cambria Math" panose="02040503050406030204" pitchFamily="18" charset="0"/>
                <a:ea typeface="Cambria Math" panose="02040503050406030204" pitchFamily="18" charset="0"/>
              </a:rPr>
              <a:t>That short point can then be </a:t>
            </a:r>
            <a:r>
              <a:rPr lang="en-GB" dirty="0" err="1">
                <a:latin typeface="Cambria Math" panose="02040503050406030204" pitchFamily="18" charset="0"/>
                <a:ea typeface="Cambria Math" panose="02040503050406030204" pitchFamily="18" charset="0"/>
              </a:rPr>
              <a:t>exponentiated</a:t>
            </a:r>
            <a:r>
              <a:rPr lang="en-GB" dirty="0">
                <a:latin typeface="Cambria Math" panose="02040503050406030204" pitchFamily="18" charset="0"/>
                <a:ea typeface="Cambria Math" panose="02040503050406030204" pitchFamily="18" charset="0"/>
              </a:rPr>
              <a:t> to recover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(and there is no sign ambiguity if we know that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should be totally positive).  Finite precision ought not be a problem here either, because we can round off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to the nearest point in OK</a:t>
            </a:r>
            <a:r>
              <a:rPr lang="en-GB" baseline="30000"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A few other things...</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In essence, Shor’s </a:t>
            </a:r>
            <a:r>
              <a:rPr lang="en-GB" dirty="0" err="1">
                <a:latin typeface="Cambria Math" panose="02040503050406030204" pitchFamily="18" charset="0"/>
                <a:ea typeface="Cambria Math" panose="02040503050406030204" pitchFamily="18" charset="0"/>
              </a:rPr>
              <a:t>dlog</a:t>
            </a:r>
            <a:r>
              <a:rPr lang="en-GB" dirty="0">
                <a:latin typeface="Cambria Math" panose="02040503050406030204" pitchFamily="18" charset="0"/>
                <a:ea typeface="Cambria Math" panose="02040503050406030204" pitchFamily="18" charset="0"/>
              </a:rPr>
              <a:t> algorithm in this context is the same as the [EHKS 2014] algorithm for </a:t>
            </a:r>
            <a:r>
              <a:rPr lang="en-GB" b="1" dirty="0">
                <a:latin typeface="Cambria Math" panose="02040503050406030204" pitchFamily="18" charset="0"/>
                <a:ea typeface="Cambria Math" panose="02040503050406030204" pitchFamily="18" charset="0"/>
              </a:rPr>
              <a:t>finding the unit group</a:t>
            </a:r>
            <a:r>
              <a:rPr lang="en-GB" dirty="0">
                <a:latin typeface="Cambria Math" panose="02040503050406030204" pitchFamily="18" charset="0"/>
                <a:ea typeface="Cambria Math" panose="02040503050406030204" pitchFamily="18" charset="0"/>
              </a:rPr>
              <a:t>, but applied to </a:t>
            </a:r>
            <a:r>
              <a:rPr lang="en-GB" b="1" dirty="0">
                <a:latin typeface="Cambria Math" panose="02040503050406030204" pitchFamily="18" charset="0"/>
                <a:ea typeface="Cambria Math" panose="02040503050406030204" pitchFamily="18" charset="0"/>
              </a:rPr>
              <a:t>S-units</a:t>
            </a:r>
            <a:r>
              <a:rPr lang="en-GB" dirty="0">
                <a:latin typeface="Cambria Math" panose="02040503050406030204" pitchFamily="18" charset="0"/>
                <a:ea typeface="Cambria Math" panose="02040503050406030204" pitchFamily="18" charset="0"/>
              </a:rPr>
              <a:t> (where S is the singleton set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though it is easier since we already know the unit group and have just one more generator to recover  [BS 2015]</a:t>
            </a:r>
          </a:p>
        </p:txBody>
      </p:sp>
      <p:sp>
        <p:nvSpPr>
          <p:cNvPr id="4" name="Slide Number Placeholder 3"/>
          <p:cNvSpPr>
            <a:spLocks noGrp="1"/>
          </p:cNvSpPr>
          <p:nvPr>
            <p:ph type="sldNum" sz="quarter" idx="12"/>
          </p:nvPr>
        </p:nvSpPr>
        <p:spPr/>
        <p:txBody>
          <a:bodyPr/>
          <a:lstStyle/>
          <a:p>
            <a:fld id="{4FAB73BC-B049-4115-A692-8D63A059BFB8}" type="slidenum">
              <a:rPr lang="en-US" smtClean="0"/>
              <a:t>47</a:t>
            </a:fld>
            <a:endParaRPr lang="en-US" dirty="0"/>
          </a:p>
        </p:txBody>
      </p:sp>
    </p:spTree>
    <p:extLst>
      <p:ext uri="{BB962C8B-B14F-4D97-AF65-F5344CB8AC3E}">
        <p14:creationId xmlns:p14="http://schemas.microsoft.com/office/powerpoint/2010/main" val="42893252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continuous Shor’s Algorithm (sketch)</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Input (base-point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and)  A =</a:t>
            </a:r>
            <a:r>
              <a:rPr lang="en-GB" dirty="0">
                <a:solidFill>
                  <a:srgbClr val="FF0000"/>
                </a:solidFill>
                <a:latin typeface="Cambria Math" panose="02040503050406030204" pitchFamily="18" charset="0"/>
                <a:ea typeface="Cambria Math" panose="02040503050406030204" pitchFamily="18" charset="0"/>
              </a:rPr>
              <a:t> a*a</a:t>
            </a:r>
            <a:r>
              <a:rPr lang="en-GB" baseline="30000"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*OK</a:t>
            </a:r>
            <a:r>
              <a:rPr lang="en-GB" baseline="30000"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Reserve two quantum registers for holding elements of ℝ</a:t>
            </a:r>
            <a:r>
              <a:rPr lang="en-GB" baseline="30000" dirty="0">
                <a:latin typeface="Cambria Math" panose="02040503050406030204" pitchFamily="18" charset="0"/>
                <a:ea typeface="Cambria Math" panose="02040503050406030204" pitchFamily="18" charset="0"/>
              </a:rPr>
              <a:t>(n-1)/2 </a:t>
            </a:r>
            <a:r>
              <a:rPr lang="en-GB" dirty="0">
                <a:latin typeface="Cambria Math" panose="02040503050406030204" pitchFamily="18" charset="0"/>
                <a:ea typeface="Cambria Math" panose="02040503050406030204" pitchFamily="18" charset="0"/>
              </a:rPr>
              <a:t>and ℤ, respectively, and use this recipe :</a:t>
            </a:r>
          </a:p>
          <a:p>
            <a:pPr lvl="1"/>
            <a:r>
              <a:rPr lang="en-GB" dirty="0">
                <a:latin typeface="Cambria Math" panose="02040503050406030204" pitchFamily="18" charset="0"/>
                <a:ea typeface="Cambria Math" panose="02040503050406030204" pitchFamily="18" charset="0"/>
              </a:rPr>
              <a:t>Start with   </a:t>
            </a:r>
            <a:r>
              <a:rPr lang="en-GB" dirty="0">
                <a:solidFill>
                  <a:srgbClr val="0070C0"/>
                </a:solidFill>
                <a:latin typeface="Cambria Math" panose="02040503050406030204" pitchFamily="18" charset="0"/>
                <a:ea typeface="Cambria Math" panose="02040503050406030204" pitchFamily="18" charset="0"/>
              </a:rPr>
              <a:t>sum[</a:t>
            </a:r>
            <a:r>
              <a:rPr lang="en-GB" dirty="0" err="1">
                <a:solidFill>
                  <a:srgbClr val="0070C0"/>
                </a:solidFill>
                <a:latin typeface="Cambria Math" panose="02040503050406030204" pitchFamily="18" charset="0"/>
                <a:ea typeface="Cambria Math" panose="02040503050406030204" pitchFamily="18" charset="0"/>
              </a:rPr>
              <a:t>j,k</a:t>
            </a:r>
            <a:r>
              <a:rPr lang="en-GB" dirty="0">
                <a:solidFill>
                  <a:srgbClr val="0070C0"/>
                </a:solidFill>
                <a:latin typeface="Cambria Math" panose="02040503050406030204" pitchFamily="18" charset="0"/>
                <a:ea typeface="Cambria Math" panose="02040503050406030204" pitchFamily="18" charset="0"/>
              </a:rPr>
              <a:t>]  { j, k, 0 }</a:t>
            </a:r>
            <a:r>
              <a:rPr lang="en-GB" dirty="0">
                <a:latin typeface="Cambria Math" panose="02040503050406030204" pitchFamily="18" charset="0"/>
                <a:ea typeface="Cambria Math" panose="02040503050406030204" pitchFamily="18" charset="0"/>
              </a:rPr>
              <a:t>,</a:t>
            </a:r>
            <a:r>
              <a:rPr lang="en-GB" dirty="0">
                <a:solidFill>
                  <a:srgbClr val="0070C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the first two registers in </a:t>
            </a:r>
            <a:r>
              <a:rPr lang="en-GB" b="1" dirty="0">
                <a:latin typeface="Cambria Math" panose="02040503050406030204" pitchFamily="18" charset="0"/>
                <a:ea typeface="Cambria Math" panose="02040503050406030204" pitchFamily="18" charset="0"/>
              </a:rPr>
              <a:t>uniform superposition </a:t>
            </a:r>
            <a:r>
              <a:rPr lang="en-GB" dirty="0">
                <a:latin typeface="Cambria Math" panose="02040503050406030204" pitchFamily="18" charset="0"/>
                <a:ea typeface="Cambria Math" panose="02040503050406030204" pitchFamily="18" charset="0"/>
              </a:rPr>
              <a:t>over ??</a:t>
            </a:r>
          </a:p>
          <a:p>
            <a:pPr lvl="1"/>
            <a:r>
              <a:rPr lang="en-GB" dirty="0">
                <a:latin typeface="Cambria Math" panose="02040503050406030204" pitchFamily="18" charset="0"/>
                <a:ea typeface="Cambria Math" panose="02040503050406030204" pitchFamily="18" charset="0"/>
              </a:rPr>
              <a:t>Compute </a:t>
            </a:r>
            <a:r>
              <a:rPr lang="en-GB" dirty="0">
                <a:solidFill>
                  <a:srgbClr val="0070C0"/>
                </a:solidFill>
                <a:latin typeface="Cambria Math" panose="02040503050406030204" pitchFamily="18" charset="0"/>
                <a:ea typeface="Cambria Math" panose="02040503050406030204" pitchFamily="18" charset="0"/>
              </a:rPr>
              <a:t>[stretch by </a:t>
            </a:r>
            <a:r>
              <a:rPr lang="en-GB" dirty="0" err="1">
                <a:solidFill>
                  <a:srgbClr val="0070C0"/>
                </a:solidFill>
                <a:latin typeface="Cambria Math" panose="02040503050406030204" pitchFamily="18" charset="0"/>
                <a:ea typeface="Cambria Math" panose="02040503050406030204" pitchFamily="18" charset="0"/>
              </a:rPr>
              <a:t>exp</a:t>
            </a:r>
            <a:r>
              <a:rPr lang="en-GB" dirty="0">
                <a:solidFill>
                  <a:srgbClr val="0070C0"/>
                </a:solidFill>
                <a:latin typeface="Cambria Math" panose="02040503050406030204" pitchFamily="18" charset="0"/>
                <a:ea typeface="Cambria Math" panose="02040503050406030204" pitchFamily="18" charset="0"/>
              </a:rPr>
              <a:t>(j) of </a:t>
            </a:r>
            <a:r>
              <a:rPr lang="en-GB" dirty="0" err="1">
                <a:solidFill>
                  <a:srgbClr val="0070C0"/>
                </a:solidFill>
                <a:latin typeface="Cambria Math" panose="02040503050406030204" pitchFamily="18" charset="0"/>
                <a:ea typeface="Cambria Math" panose="02040503050406030204" pitchFamily="18" charset="0"/>
              </a:rPr>
              <a:t>A</a:t>
            </a:r>
            <a:r>
              <a:rPr lang="en-GB" baseline="30000" dirty="0" err="1">
                <a:solidFill>
                  <a:srgbClr val="0070C0"/>
                </a:solidFill>
                <a:latin typeface="Cambria Math" panose="02040503050406030204" pitchFamily="18" charset="0"/>
                <a:ea typeface="Cambria Math" panose="02040503050406030204" pitchFamily="18" charset="0"/>
              </a:rPr>
              <a:t>k</a:t>
            </a:r>
            <a:r>
              <a:rPr lang="en-GB" dirty="0">
                <a:solidFill>
                  <a:srgbClr val="0070C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into the third register;</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the ‘hidden period’ is the log-unit lattice (for j) augmented by one more dimension encoding Log(</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a:t>
            </a:r>
            <a:endParaRPr lang="en-GB" dirty="0">
              <a:solidFill>
                <a:srgbClr val="0070C0"/>
              </a:solidFill>
              <a:latin typeface="Cambria Math" panose="02040503050406030204" pitchFamily="18" charset="0"/>
              <a:ea typeface="Cambria Math" panose="02040503050406030204" pitchFamily="18" charset="0"/>
            </a:endParaRPr>
          </a:p>
          <a:p>
            <a:pPr lvl="1"/>
            <a:r>
              <a:rPr lang="en-GB" dirty="0">
                <a:latin typeface="Cambria Math" panose="02040503050406030204" pitchFamily="18" charset="0"/>
                <a:ea typeface="Cambria Math" panose="02040503050406030204" pitchFamily="18" charset="0"/>
              </a:rPr>
              <a:t>Perform (which??) </a:t>
            </a:r>
            <a:r>
              <a:rPr lang="en-GB" b="1" dirty="0">
                <a:latin typeface="Cambria Math" panose="02040503050406030204" pitchFamily="18" charset="0"/>
                <a:ea typeface="Cambria Math" panose="02040503050406030204" pitchFamily="18" charset="0"/>
              </a:rPr>
              <a:t>quantum Fourier transform </a:t>
            </a:r>
            <a:r>
              <a:rPr lang="en-GB" dirty="0">
                <a:latin typeface="Cambria Math" panose="02040503050406030204" pitchFamily="18" charset="0"/>
                <a:ea typeface="Cambria Math" panose="02040503050406030204" pitchFamily="18" charset="0"/>
              </a:rPr>
              <a:t>on each of the first two registers;</a:t>
            </a:r>
            <a:br>
              <a:rPr lang="en-GB" dirty="0">
                <a:latin typeface="Cambria Math" panose="02040503050406030204" pitchFamily="18" charset="0"/>
                <a:ea typeface="Cambria Math" panose="02040503050406030204" pitchFamily="18" charset="0"/>
              </a:rPr>
            </a:br>
            <a:endParaRPr lang="en-GB" dirty="0">
              <a:solidFill>
                <a:srgbClr val="0070C0"/>
              </a:solidFill>
              <a:latin typeface="Cambria Math" panose="02040503050406030204" pitchFamily="18" charset="0"/>
              <a:ea typeface="Cambria Math" panose="02040503050406030204" pitchFamily="18" charset="0"/>
            </a:endParaRPr>
          </a:p>
          <a:p>
            <a:pPr lvl="1"/>
            <a:r>
              <a:rPr lang="en-GB" dirty="0">
                <a:latin typeface="Cambria Math" panose="02040503050406030204" pitchFamily="18" charset="0"/>
                <a:ea typeface="Cambria Math" panose="02040503050406030204" pitchFamily="18" charset="0"/>
              </a:rPr>
              <a:t>Measure first two registers to obtain sample from (or close to??) dual lattice to ‘hidden period lattice’</a:t>
            </a:r>
          </a:p>
          <a:p>
            <a:r>
              <a:rPr lang="en-GB" dirty="0">
                <a:latin typeface="Cambria Math" panose="02040503050406030204" pitchFamily="18" charset="0"/>
                <a:ea typeface="Cambria Math" panose="02040503050406030204" pitchFamily="18" charset="0"/>
              </a:rPr>
              <a:t>Collect enough data about the dual lattice to recover the entire primal lattice, thereby determining </a:t>
            </a:r>
            <a:r>
              <a:rPr lang="en-GB" i="1" dirty="0">
                <a:latin typeface="Cambria Math" panose="02040503050406030204" pitchFamily="18" charset="0"/>
                <a:ea typeface="Cambria Math" panose="02040503050406030204" pitchFamily="18" charset="0"/>
              </a:rPr>
              <a:t>some</a:t>
            </a:r>
            <a:r>
              <a:rPr lang="en-GB" dirty="0">
                <a:latin typeface="Cambria Math" panose="02040503050406030204" pitchFamily="18" charset="0"/>
                <a:ea typeface="Cambria Math" panose="02040503050406030204" pitchFamily="18" charset="0"/>
              </a:rPr>
              <a:t> generator of A  (see [EHKS 2014] and [BS 2016])</a:t>
            </a:r>
            <a:endParaRPr lang="en-GB" dirty="0">
              <a:solidFill>
                <a:srgbClr val="FF0000"/>
              </a:solidFill>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48</a:t>
            </a:fld>
            <a:endParaRPr lang="en-US" dirty="0"/>
          </a:p>
        </p:txBody>
      </p:sp>
    </p:spTree>
    <p:extLst>
      <p:ext uri="{BB962C8B-B14F-4D97-AF65-F5344CB8AC3E}">
        <p14:creationId xmlns:p14="http://schemas.microsoft.com/office/powerpoint/2010/main" val="37964959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Log-unit lattice</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Turns out to have an </a:t>
            </a:r>
            <a:r>
              <a:rPr lang="en-GB" b="1" dirty="0">
                <a:latin typeface="Cambria Math" panose="02040503050406030204" pitchFamily="18" charset="0"/>
                <a:ea typeface="Cambria Math" panose="02040503050406030204" pitchFamily="18" charset="0"/>
              </a:rPr>
              <a:t>unreasonably nice easily-found basis </a:t>
            </a:r>
            <a:r>
              <a:rPr lang="en-GB" dirty="0">
                <a:latin typeface="Cambria Math" panose="02040503050406030204" pitchFamily="18" charset="0"/>
                <a:ea typeface="Cambria Math" panose="02040503050406030204" pitchFamily="18" charset="0"/>
              </a:rPr>
              <a:t>(see slide #44),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for </a:t>
            </a:r>
            <a:r>
              <a:rPr lang="en-GB" dirty="0" err="1">
                <a:latin typeface="Cambria Math" panose="02040503050406030204" pitchFamily="18" charset="0"/>
                <a:ea typeface="Cambria Math" panose="02040503050406030204" pitchFamily="18" charset="0"/>
              </a:rPr>
              <a:t>cyclotomics</a:t>
            </a:r>
            <a:r>
              <a:rPr lang="en-GB" dirty="0">
                <a:latin typeface="Cambria Math" panose="02040503050406030204" pitchFamily="18" charset="0"/>
                <a:ea typeface="Cambria Math" panose="02040503050406030204" pitchFamily="18" charset="0"/>
              </a:rPr>
              <a:t> in general [CDPR 2016]</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If coefficients of </a:t>
            </a:r>
            <a:r>
              <a:rPr lang="en-GB" dirty="0">
                <a:solidFill>
                  <a:srgbClr val="FF0000"/>
                </a:solidFill>
                <a:latin typeface="Cambria Math" panose="02040503050406030204" pitchFamily="18" charset="0"/>
                <a:ea typeface="Cambria Math" panose="02040503050406030204" pitchFamily="18" charset="0"/>
              </a:rPr>
              <a:t>a</a:t>
            </a:r>
            <a:r>
              <a:rPr lang="en-GB" dirty="0">
                <a:latin typeface="Cambria Math" panose="02040503050406030204" pitchFamily="18" charset="0"/>
                <a:ea typeface="Cambria Math" panose="02040503050406030204" pitchFamily="18" charset="0"/>
              </a:rPr>
              <a:t> in OK are chosen approx. </a:t>
            </a:r>
            <a:r>
              <a:rPr lang="en-GB" dirty="0" err="1">
                <a:latin typeface="Cambria Math" panose="02040503050406030204" pitchFamily="18" charset="0"/>
                <a:ea typeface="Cambria Math" panose="02040503050406030204" pitchFamily="18" charset="0"/>
              </a:rPr>
              <a:t>indep</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Gaussian</a:t>
            </a:r>
            <a:r>
              <a:rPr lang="en-GB" dirty="0">
                <a:latin typeface="Cambria Math" panose="02040503050406030204" pitchFamily="18" charset="0"/>
                <a:ea typeface="Cambria Math" panose="02040503050406030204" pitchFamily="18" charset="0"/>
              </a:rPr>
              <a:t>, then the coefficients of </a:t>
            </a:r>
            <a:r>
              <a:rPr lang="en-GB" dirty="0">
                <a:solidFill>
                  <a:srgbClr val="FF0000"/>
                </a:solidFill>
                <a:latin typeface="Cambria Math" panose="02040503050406030204" pitchFamily="18" charset="0"/>
                <a:ea typeface="Cambria Math" panose="02040503050406030204" pitchFamily="18" charset="0"/>
              </a:rPr>
              <a:t>a*a</a:t>
            </a:r>
            <a:r>
              <a:rPr lang="en-GB" baseline="30000"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in OK</a:t>
            </a:r>
            <a:r>
              <a:rPr lang="en-GB" baseline="30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will be approx. </a:t>
            </a:r>
            <a:r>
              <a:rPr lang="en-GB" dirty="0" err="1">
                <a:latin typeface="Cambria Math" panose="02040503050406030204" pitchFamily="18" charset="0"/>
                <a:ea typeface="Cambria Math" panose="02040503050406030204" pitchFamily="18" charset="0"/>
              </a:rPr>
              <a:t>indep</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Exponential</a:t>
            </a:r>
            <a:r>
              <a:rPr lang="en-GB" dirty="0">
                <a:latin typeface="Cambria Math" panose="02040503050406030204" pitchFamily="18" charset="0"/>
                <a:ea typeface="Cambria Math" panose="02040503050406030204" pitchFamily="18" charset="0"/>
              </a:rPr>
              <a:t>, so after the logarithm map the coefficients will be approx. </a:t>
            </a:r>
            <a:r>
              <a:rPr lang="en-GB" dirty="0" err="1">
                <a:latin typeface="Cambria Math" panose="02040503050406030204" pitchFamily="18" charset="0"/>
                <a:ea typeface="Cambria Math" panose="02040503050406030204" pitchFamily="18" charset="0"/>
              </a:rPr>
              <a:t>indep</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Gumbel</a:t>
            </a:r>
            <a:r>
              <a:rPr lang="en-GB" dirty="0">
                <a:latin typeface="Cambria Math" panose="02040503050406030204" pitchFamily="18" charset="0"/>
                <a:ea typeface="Cambria Math" panose="02040503050406030204" pitchFamily="18" charset="0"/>
              </a:rPr>
              <a:t> (as projected onto the convex hull of the log-unit lattice), therefore having small </a:t>
            </a:r>
            <a:r>
              <a:rPr lang="en-GB" b="1" dirty="0">
                <a:latin typeface="Cambria Math" panose="02040503050406030204" pitchFamily="18" charset="0"/>
                <a:ea typeface="Cambria Math" panose="02040503050406030204" pitchFamily="18" charset="0"/>
              </a:rPr>
              <a:t>constant</a:t>
            </a:r>
            <a:r>
              <a:rPr lang="en-GB" dirty="0">
                <a:latin typeface="Cambria Math" panose="02040503050406030204" pitchFamily="18" charset="0"/>
                <a:ea typeface="Cambria Math" panose="02040503050406030204" pitchFamily="18" charset="0"/>
              </a:rPr>
              <a:t> variance </a:t>
            </a:r>
          </a:p>
          <a:p>
            <a:r>
              <a:rPr lang="en-GB" dirty="0">
                <a:latin typeface="Cambria Math" panose="02040503050406030204" pitchFamily="18" charset="0"/>
                <a:ea typeface="Cambria Math" panose="02040503050406030204" pitchFamily="18" charset="0"/>
              </a:rPr>
              <a:t>Think of this as a small ball sat at the centre of a cuboid fundamental domain (that is practically a cube) much larger than the ball...</a:t>
            </a:r>
          </a:p>
          <a:p>
            <a:r>
              <a:rPr lang="en-GB" dirty="0">
                <a:latin typeface="Cambria Math" panose="02040503050406030204" pitchFamily="18" charset="0"/>
                <a:ea typeface="Cambria Math" panose="02040503050406030204" pitchFamily="18" charset="0"/>
              </a:rPr>
              <a:t>Experiment confirms that it is always trivial to solve this CVP, converting </a:t>
            </a:r>
            <a:r>
              <a:rPr lang="en-GB" i="1" dirty="0">
                <a:latin typeface="Cambria Math" panose="02040503050406030204" pitchFamily="18" charset="0"/>
                <a:ea typeface="Cambria Math" panose="02040503050406030204" pitchFamily="18" charset="0"/>
              </a:rPr>
              <a:t>some</a:t>
            </a:r>
            <a:r>
              <a:rPr lang="en-GB" dirty="0">
                <a:latin typeface="Cambria Math" panose="02040503050406030204" pitchFamily="18" charset="0"/>
                <a:ea typeface="Cambria Math" panose="02040503050406030204" pitchFamily="18" charset="0"/>
              </a:rPr>
              <a:t> generator of A into the causally short generator</a:t>
            </a:r>
            <a:r>
              <a:rPr lang="en-GB" dirty="0">
                <a:solidFill>
                  <a:srgbClr val="FF0000"/>
                </a:solidFill>
                <a:latin typeface="Cambria Math" panose="02040503050406030204" pitchFamily="18" charset="0"/>
                <a:ea typeface="Cambria Math" panose="02040503050406030204" pitchFamily="18" charset="0"/>
              </a:rPr>
              <a:t> a*a</a:t>
            </a:r>
            <a:r>
              <a:rPr lang="en-GB" baseline="30000" dirty="0">
                <a:solidFill>
                  <a:srgbClr val="FF0000"/>
                </a:solidFill>
                <a:latin typeface="Cambria Math" panose="02040503050406030204" pitchFamily="18" charset="0"/>
                <a:ea typeface="Cambria Math" panose="02040503050406030204" pitchFamily="18" charset="0"/>
              </a:rPr>
              <a:t>†</a:t>
            </a:r>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49</a:t>
            </a:fld>
            <a:endParaRPr lang="en-US" dirty="0"/>
          </a:p>
        </p:txBody>
      </p:sp>
    </p:spTree>
    <p:extLst>
      <p:ext uri="{BB962C8B-B14F-4D97-AF65-F5344CB8AC3E}">
        <p14:creationId xmlns:p14="http://schemas.microsoft.com/office/powerpoint/2010/main" val="386271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Embedding</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Sometimes it’s nice to have a lattice be a subgroup of a larger object in which the lattice is </a:t>
            </a:r>
            <a:r>
              <a:rPr lang="en-GB" b="1" dirty="0">
                <a:latin typeface="Cambria Math" panose="02040503050406030204" pitchFamily="18" charset="0"/>
                <a:ea typeface="Cambria Math" panose="02040503050406030204" pitchFamily="18" charset="0"/>
              </a:rPr>
              <a:t>embedded</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The larger object (“ambient space”) might be </a:t>
            </a:r>
            <a:r>
              <a:rPr lang="en-GB" b="1" dirty="0">
                <a:latin typeface="Cambria Math" panose="02040503050406030204" pitchFamily="18" charset="0"/>
                <a:ea typeface="Cambria Math" panose="02040503050406030204" pitchFamily="18" charset="0"/>
              </a:rPr>
              <a:t>another lattice </a:t>
            </a:r>
            <a:r>
              <a:rPr lang="en-GB" dirty="0">
                <a:latin typeface="Cambria Math" panose="02040503050406030204" pitchFamily="18" charset="0"/>
                <a:ea typeface="Cambria Math" panose="02040503050406030204" pitchFamily="18" charset="0"/>
              </a:rPr>
              <a:t>(such as ℤ</a:t>
            </a:r>
            <a:r>
              <a:rPr lang="en-GB" baseline="30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for M≥N), or it might be a </a:t>
            </a:r>
            <a:r>
              <a:rPr lang="en-GB" b="1" dirty="0">
                <a:latin typeface="Cambria Math" panose="02040503050406030204" pitchFamily="18" charset="0"/>
                <a:ea typeface="Cambria Math" panose="02040503050406030204" pitchFamily="18" charset="0"/>
              </a:rPr>
              <a:t>vector space </a:t>
            </a:r>
            <a:r>
              <a:rPr lang="en-GB" dirty="0">
                <a:latin typeface="Cambria Math" panose="02040503050406030204" pitchFamily="18" charset="0"/>
                <a:ea typeface="Cambria Math" panose="02040503050406030204" pitchFamily="18" charset="0"/>
              </a:rPr>
              <a:t>(typically rational ℚ</a:t>
            </a:r>
            <a:r>
              <a:rPr lang="en-GB" baseline="30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or real ℝ</a:t>
            </a:r>
            <a:r>
              <a:rPr lang="en-GB" baseline="30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or complex ℂ</a:t>
            </a:r>
            <a:r>
              <a:rPr lang="en-GB" baseline="30000"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finite-dimensional)</a:t>
            </a:r>
          </a:p>
          <a:p>
            <a:r>
              <a:rPr lang="en-GB" dirty="0">
                <a:latin typeface="Cambria Math" panose="02040503050406030204" pitchFamily="18" charset="0"/>
                <a:ea typeface="Cambria Math" panose="02040503050406030204" pitchFamily="18" charset="0"/>
              </a:rPr>
              <a:t>The lattice </a:t>
            </a:r>
            <a:r>
              <a:rPr lang="en-GB" b="1" dirty="0">
                <a:latin typeface="Cambria Math" panose="02040503050406030204" pitchFamily="18" charset="0"/>
                <a:ea typeface="Cambria Math" panose="02040503050406030204" pitchFamily="18" charset="0"/>
              </a:rPr>
              <a:t>inherits</a:t>
            </a:r>
            <a:r>
              <a:rPr lang="en-GB" dirty="0">
                <a:latin typeface="Cambria Math" panose="02040503050406030204" pitchFamily="18" charset="0"/>
                <a:ea typeface="Cambria Math" panose="02040503050406030204" pitchFamily="18" charset="0"/>
              </a:rPr>
              <a:t> its inner product structure from the ambient space</a:t>
            </a:r>
          </a:p>
          <a:p>
            <a:r>
              <a:rPr lang="en-GB" dirty="0">
                <a:latin typeface="Cambria Math" panose="02040503050406030204" pitchFamily="18" charset="0"/>
                <a:ea typeface="Cambria Math" panose="02040503050406030204" pitchFamily="18" charset="0"/>
              </a:rPr>
              <a:t>The ambient space will typically have </a:t>
            </a:r>
            <a:r>
              <a:rPr lang="en-GB" b="1" dirty="0">
                <a:latin typeface="Cambria Math" panose="02040503050406030204" pitchFamily="18" charset="0"/>
                <a:ea typeface="Cambria Math" panose="02040503050406030204" pitchFamily="18" charset="0"/>
              </a:rPr>
              <a:t>trivial inner product structure </a:t>
            </a:r>
            <a:r>
              <a:rPr lang="en-GB" dirty="0">
                <a:latin typeface="Cambria Math" panose="02040503050406030204" pitchFamily="18" charset="0"/>
                <a:ea typeface="Cambria Math" panose="02040503050406030204" pitchFamily="18" charset="0"/>
              </a:rPr>
              <a:t>so that it factorises completely, so that lengths can be computed directly from (extrinsic) coordinates</a:t>
            </a:r>
          </a:p>
          <a:p>
            <a:r>
              <a:rPr lang="en-GB" dirty="0">
                <a:latin typeface="Cambria Math" panose="02040503050406030204" pitchFamily="18" charset="0"/>
                <a:ea typeface="Cambria Math" panose="02040503050406030204" pitchFamily="18" charset="0"/>
              </a:rPr>
              <a:t>These coordinates make it possible to talk about other norms besides Euclidean length (2-norm); common examples in cryptography are the 1-norm and the ∞-norm</a:t>
            </a:r>
          </a:p>
        </p:txBody>
      </p:sp>
      <p:sp>
        <p:nvSpPr>
          <p:cNvPr id="4" name="Slide Number Placeholder 3"/>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30478339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Canonical representation</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Need a canonical form for a lattice embedded in a real vector space, so that </a:t>
            </a:r>
            <a:r>
              <a:rPr lang="en-GB" b="1" dirty="0">
                <a:latin typeface="Cambria Math" panose="02040503050406030204" pitchFamily="18" charset="0"/>
                <a:ea typeface="Cambria Math" panose="02040503050406030204" pitchFamily="18" charset="0"/>
              </a:rPr>
              <a:t>quantum superposition </a:t>
            </a:r>
            <a:r>
              <a:rPr lang="en-GB" dirty="0">
                <a:latin typeface="Cambria Math" panose="02040503050406030204" pitchFamily="18" charset="0"/>
                <a:ea typeface="Cambria Math" panose="02040503050406030204" pitchFamily="18" charset="0"/>
              </a:rPr>
              <a:t>works the way it’s supposed to</a:t>
            </a:r>
          </a:p>
          <a:p>
            <a:r>
              <a:rPr lang="en-GB" dirty="0">
                <a:latin typeface="Cambria Math" panose="02040503050406030204" pitchFamily="18" charset="0"/>
                <a:ea typeface="Cambria Math" panose="02040503050406030204" pitchFamily="18" charset="0"/>
              </a:rPr>
              <a:t>Note that </a:t>
            </a:r>
            <a:r>
              <a:rPr lang="en-GB" dirty="0" err="1">
                <a:latin typeface="Cambria Math" panose="02040503050406030204" pitchFamily="18" charset="0"/>
                <a:ea typeface="Cambria Math" panose="02040503050406030204" pitchFamily="18" charset="0"/>
              </a:rPr>
              <a:t>Hermite</a:t>
            </a:r>
            <a:r>
              <a:rPr lang="en-GB" dirty="0">
                <a:latin typeface="Cambria Math" panose="02040503050406030204" pitchFamily="18" charset="0"/>
                <a:ea typeface="Cambria Math" panose="02040503050406030204" pitchFamily="18" charset="0"/>
              </a:rPr>
              <a:t> form won’t work in this embedding (reals not commensurate)</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Canonical form doesn’t need to be classical; a quantum state would do!</a:t>
            </a:r>
          </a:p>
          <a:p>
            <a:r>
              <a:rPr lang="en-GB" dirty="0">
                <a:latin typeface="Cambria Math" panose="02040503050406030204" pitchFamily="18" charset="0"/>
                <a:ea typeface="Cambria Math" panose="02040503050406030204" pitchFamily="18" charset="0"/>
              </a:rPr>
              <a:t>Basic idea of a </a:t>
            </a:r>
            <a:r>
              <a:rPr lang="en-GB" b="1" dirty="0">
                <a:latin typeface="Cambria Math" panose="02040503050406030204" pitchFamily="18" charset="0"/>
                <a:ea typeface="Cambria Math" panose="02040503050406030204" pitchFamily="18" charset="0"/>
              </a:rPr>
              <a:t>lattice fingerprint </a:t>
            </a:r>
            <a:r>
              <a:rPr lang="en-GB" dirty="0">
                <a:latin typeface="Cambria Math" panose="02040503050406030204" pitchFamily="18" charset="0"/>
                <a:ea typeface="Cambria Math" panose="02040503050406030204" pitchFamily="18" charset="0"/>
              </a:rPr>
              <a:t>: </a:t>
            </a:r>
          </a:p>
          <a:p>
            <a:pPr lvl="1"/>
            <a:r>
              <a:rPr lang="en-GB" dirty="0">
                <a:latin typeface="Cambria Math" panose="02040503050406030204" pitchFamily="18" charset="0"/>
                <a:ea typeface="Cambria Math" panose="02040503050406030204" pitchFamily="18" charset="0"/>
              </a:rPr>
              <a:t>represent a lattice by a superposition of many lattice points, so that the basis (after LBR) doesn’t matter so much</a:t>
            </a:r>
          </a:p>
          <a:p>
            <a:pPr lvl="1"/>
            <a:r>
              <a:rPr lang="en-GB" dirty="0">
                <a:latin typeface="Cambria Math" panose="02040503050406030204" pitchFamily="18" charset="0"/>
                <a:ea typeface="Cambria Math" panose="02040503050406030204" pitchFamily="18" charset="0"/>
              </a:rPr>
              <a:t>represent each point by the ‘bin’ it lands in, or by a cloud of points in an </a:t>
            </a:r>
            <a:r>
              <a:rPr lang="el-GR" dirty="0">
                <a:latin typeface="Cambria Math" panose="02040503050406030204" pitchFamily="18" charset="0"/>
                <a:ea typeface="Cambria Math" panose="02040503050406030204" pitchFamily="18" charset="0"/>
              </a:rPr>
              <a:t>ε</a:t>
            </a:r>
            <a:r>
              <a:rPr lang="en-GB" dirty="0">
                <a:latin typeface="Cambria Math" panose="02040503050406030204" pitchFamily="18" charset="0"/>
                <a:ea typeface="Cambria Math" panose="02040503050406030204" pitchFamily="18" charset="0"/>
              </a:rPr>
              <a:t>–net, or some other interpolation method, so that finite precision isn’t a problem</a:t>
            </a:r>
          </a:p>
          <a:p>
            <a:pPr lvl="1"/>
            <a:r>
              <a:rPr lang="en-GB" dirty="0">
                <a:latin typeface="Cambria Math" panose="02040503050406030204" pitchFamily="18" charset="0"/>
                <a:ea typeface="Cambria Math" panose="02040503050406030204" pitchFamily="18" charset="0"/>
              </a:rPr>
              <a:t>look for ways to do all this that are completely reversible</a:t>
            </a:r>
          </a:p>
          <a:p>
            <a:pPr lvl="1"/>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50</a:t>
            </a:fld>
            <a:endParaRPr lang="en-US" dirty="0"/>
          </a:p>
        </p:txBody>
      </p:sp>
    </p:spTree>
    <p:extLst>
      <p:ext uri="{BB962C8B-B14F-4D97-AF65-F5344CB8AC3E}">
        <p14:creationId xmlns:p14="http://schemas.microsoft.com/office/powerpoint/2010/main" val="6580868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Lattice Fingerprints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Lattice fingerprints may have other applications in cryptography (or at least in quantum cryptanalysis)</a:t>
            </a:r>
          </a:p>
          <a:p>
            <a:r>
              <a:rPr lang="en-GB" dirty="0">
                <a:latin typeface="Cambria Math" panose="02040503050406030204" pitchFamily="18" charset="0"/>
                <a:ea typeface="Cambria Math" panose="02040503050406030204" pitchFamily="18" charset="0"/>
              </a:rPr>
              <a:t>It would be nice to find classical data structures that achieve this...</a:t>
            </a:r>
          </a:p>
          <a:p>
            <a:r>
              <a:rPr lang="en-GB" dirty="0" err="1">
                <a:latin typeface="Cambria Math" panose="02040503050406030204" pitchFamily="18" charset="0"/>
                <a:ea typeface="Cambria Math" panose="02040503050406030204" pitchFamily="18" charset="0"/>
              </a:rPr>
              <a:t>Quantumly</a:t>
            </a:r>
            <a:r>
              <a:rPr lang="en-GB" dirty="0">
                <a:latin typeface="Cambria Math" panose="02040503050406030204" pitchFamily="18" charset="0"/>
                <a:ea typeface="Cambria Math" panose="02040503050406030204" pitchFamily="18" charset="0"/>
              </a:rPr>
              <a:t>, it isn’t entirely obvious what’s needed</a:t>
            </a:r>
          </a:p>
          <a:p>
            <a:pPr lvl="1"/>
            <a:r>
              <a:rPr lang="en-GB" dirty="0">
                <a:latin typeface="Cambria Math" panose="02040503050406030204" pitchFamily="18" charset="0"/>
                <a:ea typeface="Cambria Math" panose="02040503050406030204" pitchFamily="18" charset="0"/>
              </a:rPr>
              <a:t>If A’ and B’ are matrices that are close to matrices A and B which are reasonably well-reduced basis matrices for the same lattice (</a:t>
            </a:r>
            <a:r>
              <a:rPr lang="en-GB" i="1" dirty="0">
                <a:latin typeface="Cambria Math" panose="02040503050406030204" pitchFamily="18" charset="0"/>
                <a:ea typeface="Cambria Math" panose="02040503050406030204" pitchFamily="18" charset="0"/>
              </a:rPr>
              <a:t>i.e.</a:t>
            </a:r>
            <a:r>
              <a:rPr lang="en-GB" dirty="0">
                <a:latin typeface="Cambria Math" panose="02040503050406030204" pitchFamily="18" charset="0"/>
                <a:ea typeface="Cambria Math" panose="02040503050406030204" pitchFamily="18" charset="0"/>
              </a:rPr>
              <a:t>  A = S*B for some S in SL(N,ℤ)) then want quantum states </a:t>
            </a:r>
            <a:r>
              <a:rPr lang="en-GB" dirty="0">
                <a:solidFill>
                  <a:srgbClr val="0070C0"/>
                </a:solidFill>
                <a:latin typeface="Cambria Math" panose="02040503050406030204" pitchFamily="18" charset="0"/>
                <a:ea typeface="Cambria Math" panose="02040503050406030204" pitchFamily="18" charset="0"/>
              </a:rPr>
              <a:t>{ [A’] } </a:t>
            </a:r>
            <a:r>
              <a:rPr lang="en-GB" dirty="0">
                <a:latin typeface="Cambria Math" panose="02040503050406030204" pitchFamily="18" charset="0"/>
                <a:ea typeface="Cambria Math" panose="02040503050406030204" pitchFamily="18" charset="0"/>
              </a:rPr>
              <a:t>and </a:t>
            </a:r>
            <a:r>
              <a:rPr lang="en-GB" dirty="0">
                <a:solidFill>
                  <a:srgbClr val="0070C0"/>
                </a:solidFill>
                <a:latin typeface="Cambria Math" panose="02040503050406030204" pitchFamily="18" charset="0"/>
                <a:ea typeface="Cambria Math" panose="02040503050406030204" pitchFamily="18" charset="0"/>
              </a:rPr>
              <a:t>{ [B’] } </a:t>
            </a:r>
            <a:r>
              <a:rPr lang="en-GB" dirty="0">
                <a:latin typeface="Cambria Math" panose="02040503050406030204" pitchFamily="18" charset="0"/>
                <a:ea typeface="Cambria Math" panose="02040503050406030204" pitchFamily="18" charset="0"/>
              </a:rPr>
              <a:t>to overlap significantly</a:t>
            </a:r>
          </a:p>
          <a:p>
            <a:pPr lvl="1"/>
            <a:r>
              <a:rPr lang="en-GB" dirty="0">
                <a:latin typeface="Cambria Math" panose="02040503050406030204" pitchFamily="18" charset="0"/>
                <a:ea typeface="Cambria Math" panose="02040503050406030204" pitchFamily="18" charset="0"/>
              </a:rPr>
              <a:t>Otherwise want the two quantum states to be reasonably orthogonal</a:t>
            </a:r>
          </a:p>
          <a:p>
            <a:pPr lvl="1"/>
            <a:r>
              <a:rPr lang="en-GB" dirty="0">
                <a:latin typeface="Cambria Math" panose="02040503050406030204" pitchFamily="18" charset="0"/>
                <a:ea typeface="Cambria Math" panose="02040503050406030204" pitchFamily="18" charset="0"/>
              </a:rPr>
              <a:t>And this needs to interpolate appropriately</a:t>
            </a:r>
          </a:p>
          <a:p>
            <a:r>
              <a:rPr lang="en-GB" dirty="0">
                <a:latin typeface="Cambria Math" panose="02040503050406030204" pitchFamily="18" charset="0"/>
                <a:ea typeface="Cambria Math" panose="02040503050406030204" pitchFamily="18" charset="0"/>
              </a:rPr>
              <a:t>[EHKS 2014] provides a detailed analysis of a construction that serves for the problem (based on Lipschitz condition), and we suspect that many other variant encodings may also serve</a:t>
            </a:r>
          </a:p>
        </p:txBody>
      </p:sp>
      <p:sp>
        <p:nvSpPr>
          <p:cNvPr id="4" name="Slide Number Placeholder 3"/>
          <p:cNvSpPr>
            <a:spLocks noGrp="1"/>
          </p:cNvSpPr>
          <p:nvPr>
            <p:ph type="sldNum" sz="quarter" idx="12"/>
          </p:nvPr>
        </p:nvSpPr>
        <p:spPr/>
        <p:txBody>
          <a:bodyPr/>
          <a:lstStyle/>
          <a:p>
            <a:fld id="{4FAB73BC-B049-4115-A692-8D63A059BFB8}" type="slidenum">
              <a:rPr lang="en-US" smtClean="0"/>
              <a:t>51</a:t>
            </a:fld>
            <a:endParaRPr lang="en-US" dirty="0"/>
          </a:p>
        </p:txBody>
      </p:sp>
    </p:spTree>
    <p:extLst>
      <p:ext uri="{BB962C8B-B14F-4D97-AF65-F5344CB8AC3E}">
        <p14:creationId xmlns:p14="http://schemas.microsoft.com/office/powerpoint/2010/main" val="8674272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SOMETHING COMPLETELY DIFFERENT</a:t>
            </a:r>
          </a:p>
        </p:txBody>
      </p:sp>
      <p:sp>
        <p:nvSpPr>
          <p:cNvPr id="3" name="Subtitle 2"/>
          <p:cNvSpPr>
            <a:spLocks noGrp="1"/>
          </p:cNvSpPr>
          <p:nvPr>
            <p:ph type="subTitle"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52</a:t>
            </a:fld>
            <a:endParaRPr lang="en-US" dirty="0"/>
          </a:p>
        </p:txBody>
      </p:sp>
    </p:spTree>
    <p:extLst>
      <p:ext uri="{BB962C8B-B14F-4D97-AF65-F5344CB8AC3E}">
        <p14:creationId xmlns:p14="http://schemas.microsoft.com/office/powerpoint/2010/main" val="8298675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few thoughts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Lattices can crop up even where you might not expect them, but...</a:t>
            </a:r>
          </a:p>
          <a:p>
            <a:r>
              <a:rPr lang="en-GB" dirty="0">
                <a:latin typeface="Cambria Math" panose="02040503050406030204" pitchFamily="18" charset="0"/>
                <a:ea typeface="Cambria Math" panose="02040503050406030204" pitchFamily="18" charset="0"/>
              </a:rPr>
              <a:t>...the lesson from the 1980’s is not to trust </a:t>
            </a:r>
            <a:r>
              <a:rPr lang="en-GB" b="1" dirty="0">
                <a:latin typeface="Cambria Math" panose="02040503050406030204" pitchFamily="18" charset="0"/>
                <a:ea typeface="Cambria Math" panose="02040503050406030204" pitchFamily="18" charset="0"/>
              </a:rPr>
              <a:t>knapsack cryptography</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The space of possibilities for PQPKC is vast and wide, but...</a:t>
            </a:r>
          </a:p>
          <a:p>
            <a:r>
              <a:rPr lang="en-GB" dirty="0">
                <a:latin typeface="Cambria Math" panose="02040503050406030204" pitchFamily="18" charset="0"/>
                <a:ea typeface="Cambria Math" panose="02040503050406030204" pitchFamily="18" charset="0"/>
              </a:rPr>
              <a:t>...</a:t>
            </a:r>
            <a:r>
              <a:rPr lang="en-GB" dirty="0" err="1">
                <a:latin typeface="Cambria Math" panose="02040503050406030204" pitchFamily="18" charset="0"/>
                <a:ea typeface="Cambria Math" panose="02040503050406030204" pitchFamily="18" charset="0"/>
              </a:rPr>
              <a:t>cryptoprimitives</a:t>
            </a:r>
            <a:r>
              <a:rPr lang="en-GB" dirty="0">
                <a:latin typeface="Cambria Math" panose="02040503050406030204" pitchFamily="18" charset="0"/>
                <a:ea typeface="Cambria Math" panose="02040503050406030204" pitchFamily="18" charset="0"/>
              </a:rPr>
              <a:t> that don’t have nice underlying hard problems probably aren’t worth the bother</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Just because we can’t use discrete log as a </a:t>
            </a:r>
            <a:r>
              <a:rPr lang="en-GB" b="1" dirty="0">
                <a:latin typeface="Cambria Math" panose="02040503050406030204" pitchFamily="18" charset="0"/>
                <a:ea typeface="Cambria Math" panose="02040503050406030204" pitchFamily="18" charset="0"/>
              </a:rPr>
              <a:t>hard problem </a:t>
            </a:r>
            <a:r>
              <a:rPr lang="en-GB" dirty="0">
                <a:latin typeface="Cambria Math" panose="02040503050406030204" pitchFamily="18" charset="0"/>
                <a:ea typeface="Cambria Math" panose="02040503050406030204" pitchFamily="18" charset="0"/>
              </a:rPr>
              <a:t>in PQPKC, doesn’t mean we can’t consider using it as an </a:t>
            </a:r>
            <a:r>
              <a:rPr lang="en-GB" b="1" dirty="0">
                <a:latin typeface="Cambria Math" panose="02040503050406030204" pitchFamily="18" charset="0"/>
                <a:ea typeface="Cambria Math" panose="02040503050406030204" pitchFamily="18" charset="0"/>
              </a:rPr>
              <a:t>easy problem</a:t>
            </a:r>
          </a:p>
        </p:txBody>
      </p:sp>
      <p:sp>
        <p:nvSpPr>
          <p:cNvPr id="4" name="Slide Number Placeholder 3"/>
          <p:cNvSpPr>
            <a:spLocks noGrp="1"/>
          </p:cNvSpPr>
          <p:nvPr>
            <p:ph type="sldNum" sz="quarter" idx="12"/>
          </p:nvPr>
        </p:nvSpPr>
        <p:spPr/>
        <p:txBody>
          <a:bodyPr/>
          <a:lstStyle/>
          <a:p>
            <a:fld id="{4FAB73BC-B049-4115-A692-8D63A059BFB8}" type="slidenum">
              <a:rPr lang="en-US" smtClean="0"/>
              <a:t>53</a:t>
            </a:fld>
            <a:endParaRPr lang="en-US" dirty="0"/>
          </a:p>
        </p:txBody>
      </p:sp>
    </p:spTree>
    <p:extLst>
      <p:ext uri="{BB962C8B-B14F-4D97-AF65-F5344CB8AC3E}">
        <p14:creationId xmlns:p14="http://schemas.microsoft.com/office/powerpoint/2010/main" val="3122146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OTU2000</a:t>
            </a:r>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4FAB73BC-B049-4115-A692-8D63A059BFB8}" type="slidenum">
              <a:rPr lang="en-US" smtClean="0"/>
              <a:pPr/>
              <a:t>54</a:t>
            </a:fld>
            <a:endParaRPr lang="en-US" dirty="0"/>
          </a:p>
        </p:txBody>
      </p:sp>
    </p:spTree>
    <p:extLst>
      <p:ext uri="{BB962C8B-B14F-4D97-AF65-F5344CB8AC3E}">
        <p14:creationId xmlns:p14="http://schemas.microsoft.com/office/powerpoint/2010/main" val="14637562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Just an excuse for index calculus?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Scheme was proposed at Crypto 2000, and discussed further at PQCrypto2006</a:t>
            </a:r>
          </a:p>
          <a:p>
            <a:r>
              <a:rPr lang="en-GB" dirty="0">
                <a:latin typeface="Cambria Math" panose="02040503050406030204" pitchFamily="18" charset="0"/>
                <a:ea typeface="Cambria Math" panose="02040503050406030204" pitchFamily="18" charset="0"/>
              </a:rPr>
              <a:t>I’ll present a variant of my own designing that includes (most of) the main ideas</a:t>
            </a:r>
          </a:p>
          <a:p>
            <a:endParaRPr lang="en-GB" dirty="0">
              <a:latin typeface="Cambria Math" panose="02040503050406030204" pitchFamily="18" charset="0"/>
              <a:ea typeface="Cambria Math" panose="02040503050406030204" pitchFamily="18" charset="0"/>
            </a:endParaRPr>
          </a:p>
          <a:p>
            <a:r>
              <a:rPr lang="en-GB" b="1" dirty="0">
                <a:latin typeface="Cambria Math" panose="02040503050406030204" pitchFamily="18" charset="0"/>
                <a:ea typeface="Cambria Math" panose="02040503050406030204" pitchFamily="18" charset="0"/>
              </a:rPr>
              <a:t>Large public key </a:t>
            </a:r>
            <a:r>
              <a:rPr lang="en-GB" dirty="0">
                <a:latin typeface="Cambria Math" panose="02040503050406030204" pitchFamily="18" charset="0"/>
                <a:ea typeface="Cambria Math" panose="02040503050406030204" pitchFamily="18" charset="0"/>
              </a:rPr>
              <a:t>and </a:t>
            </a:r>
            <a:r>
              <a:rPr lang="en-GB" b="1" dirty="0">
                <a:latin typeface="Cambria Math" panose="02040503050406030204" pitchFamily="18" charset="0"/>
                <a:ea typeface="Cambria Math" panose="02040503050406030204" pitchFamily="18" charset="0"/>
              </a:rPr>
              <a:t>slow key-generation time </a:t>
            </a:r>
            <a:r>
              <a:rPr lang="en-GB" dirty="0">
                <a:latin typeface="Cambria Math" panose="02040503050406030204" pitchFamily="18" charset="0"/>
                <a:ea typeface="Cambria Math" panose="02040503050406030204" pitchFamily="18" charset="0"/>
              </a:rPr>
              <a:t>make this scheme as described </a:t>
            </a:r>
            <a:r>
              <a:rPr lang="en-GB" b="1" dirty="0">
                <a:latin typeface="Cambria Math" panose="02040503050406030204" pitchFamily="18" charset="0"/>
                <a:ea typeface="Cambria Math" panose="02040503050406030204" pitchFamily="18" charset="0"/>
              </a:rPr>
              <a:t>unsuitable for general use</a:t>
            </a:r>
          </a:p>
          <a:p>
            <a:r>
              <a:rPr lang="en-GB" dirty="0">
                <a:latin typeface="Cambria Math" panose="02040503050406030204" pitchFamily="18" charset="0"/>
                <a:ea typeface="Cambria Math" panose="02040503050406030204" pitchFamily="18" charset="0"/>
              </a:rPr>
              <a:t>Worse still, I don’t understand how to find a “good security argument”</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But it would be nice to have many examples of </a:t>
            </a:r>
            <a:r>
              <a:rPr lang="en-GB" b="1" dirty="0">
                <a:latin typeface="Cambria Math" panose="02040503050406030204" pitchFamily="18" charset="0"/>
                <a:ea typeface="Cambria Math" panose="02040503050406030204" pitchFamily="18" charset="0"/>
              </a:rPr>
              <a:t>knapsack constructions </a:t>
            </a:r>
            <a:r>
              <a:rPr lang="en-GB" dirty="0">
                <a:latin typeface="Cambria Math" panose="02040503050406030204" pitchFamily="18" charset="0"/>
                <a:ea typeface="Cambria Math" panose="02040503050406030204" pitchFamily="18" charset="0"/>
              </a:rPr>
              <a:t>anyway, and this design is based on familiar number theory</a:t>
            </a:r>
          </a:p>
        </p:txBody>
      </p:sp>
      <p:sp>
        <p:nvSpPr>
          <p:cNvPr id="4" name="Slide Number Placeholder 3"/>
          <p:cNvSpPr>
            <a:spLocks noGrp="1"/>
          </p:cNvSpPr>
          <p:nvPr>
            <p:ph type="sldNum" sz="quarter" idx="12"/>
          </p:nvPr>
        </p:nvSpPr>
        <p:spPr/>
        <p:txBody>
          <a:bodyPr/>
          <a:lstStyle/>
          <a:p>
            <a:fld id="{4FAB73BC-B049-4115-A692-8D63A059BFB8}" type="slidenum">
              <a:rPr lang="en-US" smtClean="0"/>
              <a:t>55</a:t>
            </a:fld>
            <a:endParaRPr lang="en-US" dirty="0"/>
          </a:p>
        </p:txBody>
      </p:sp>
    </p:spTree>
    <p:extLst>
      <p:ext uri="{BB962C8B-B14F-4D97-AF65-F5344CB8AC3E}">
        <p14:creationId xmlns:p14="http://schemas.microsoft.com/office/powerpoint/2010/main" val="35330415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 key </a:t>
            </a:r>
            <a:r>
              <a:rPr lang="en-GB" dirty="0" err="1"/>
              <a:t>Encipherment</a:t>
            </a:r>
            <a:endParaRPr lang="en-GB" dirty="0"/>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Fixed system parameters</a:t>
            </a:r>
          </a:p>
          <a:p>
            <a:pPr lvl="1"/>
            <a:r>
              <a:rPr lang="en-GB" dirty="0">
                <a:latin typeface="Cambria Math" panose="02040503050406030204" pitchFamily="18" charset="0"/>
                <a:ea typeface="Cambria Math" panose="02040503050406030204" pitchFamily="18" charset="0"/>
              </a:rPr>
              <a:t>A modulus M (fixed power of 2),  </a:t>
            </a:r>
            <a:r>
              <a:rPr lang="en-GB" i="1" dirty="0">
                <a:latin typeface="Cambria Math" panose="02040503050406030204" pitchFamily="18" charset="0"/>
                <a:ea typeface="Cambria Math" panose="02040503050406030204" pitchFamily="18" charset="0"/>
              </a:rPr>
              <a:t>e.g.</a:t>
            </a:r>
            <a:r>
              <a:rPr lang="en-GB" dirty="0">
                <a:latin typeface="Cambria Math" panose="02040503050406030204" pitchFamily="18" charset="0"/>
                <a:ea typeface="Cambria Math" panose="02040503050406030204" pitchFamily="18" charset="0"/>
              </a:rPr>
              <a:t>  2</a:t>
            </a:r>
            <a:r>
              <a:rPr lang="en-GB" baseline="30000" dirty="0">
                <a:latin typeface="Cambria Math" panose="02040503050406030204" pitchFamily="18" charset="0"/>
                <a:ea typeface="Cambria Math" panose="02040503050406030204" pitchFamily="18" charset="0"/>
              </a:rPr>
              <a:t>4350</a:t>
            </a:r>
          </a:p>
          <a:p>
            <a:pPr lvl="1"/>
            <a:r>
              <a:rPr lang="en-GB" dirty="0">
                <a:latin typeface="Cambria Math" panose="02040503050406030204" pitchFamily="18" charset="0"/>
                <a:ea typeface="Cambria Math" panose="02040503050406030204" pitchFamily="18" charset="0"/>
              </a:rPr>
              <a:t>A dimension N,  </a:t>
            </a:r>
            <a:r>
              <a:rPr lang="en-GB" i="1" dirty="0">
                <a:latin typeface="Cambria Math" panose="02040503050406030204" pitchFamily="18" charset="0"/>
                <a:ea typeface="Cambria Math" panose="02040503050406030204" pitchFamily="18" charset="0"/>
              </a:rPr>
              <a:t>e.g.</a:t>
            </a:r>
            <a:r>
              <a:rPr lang="en-GB" dirty="0">
                <a:latin typeface="Cambria Math" panose="02040503050406030204" pitchFamily="18" charset="0"/>
                <a:ea typeface="Cambria Math" panose="02040503050406030204" pitchFamily="18" charset="0"/>
              </a:rPr>
              <a:t>  1536</a:t>
            </a:r>
          </a:p>
          <a:p>
            <a:pPr lvl="1"/>
            <a:r>
              <a:rPr lang="en-GB" dirty="0">
                <a:latin typeface="Cambria Math" panose="02040503050406030204" pitchFamily="18" charset="0"/>
                <a:ea typeface="Cambria Math" panose="02040503050406030204" pitchFamily="18" charset="0"/>
              </a:rPr>
              <a:t>A target Hamming weight w,  </a:t>
            </a:r>
            <a:r>
              <a:rPr lang="en-GB" i="1" dirty="0">
                <a:latin typeface="Cambria Math" panose="02040503050406030204" pitchFamily="18" charset="0"/>
                <a:ea typeface="Cambria Math" panose="02040503050406030204" pitchFamily="18" charset="0"/>
              </a:rPr>
              <a:t>e.g.  </a:t>
            </a:r>
            <a:r>
              <a:rPr lang="en-GB" dirty="0">
                <a:latin typeface="Cambria Math" panose="02040503050406030204" pitchFamily="18" charset="0"/>
                <a:ea typeface="Cambria Math" panose="02040503050406030204" pitchFamily="18" charset="0"/>
              </a:rPr>
              <a:t>160</a:t>
            </a:r>
          </a:p>
          <a:p>
            <a:pPr lvl="1"/>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Public key</a:t>
            </a:r>
          </a:p>
          <a:p>
            <a:pPr lvl="1"/>
            <a:r>
              <a:rPr lang="en-GB" dirty="0">
                <a:latin typeface="Cambria Math" panose="02040503050406030204" pitchFamily="18" charset="0"/>
                <a:ea typeface="Cambria Math" panose="02040503050406030204" pitchFamily="18" charset="0"/>
              </a:rPr>
              <a:t>A set of N ‘rocks’ X</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...X</a:t>
            </a:r>
            <a:r>
              <a:rPr lang="en-GB" baseline="-25000" dirty="0">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each one an integer modulo M</a:t>
            </a:r>
          </a:p>
          <a:p>
            <a:pPr lvl="1"/>
            <a:endParaRPr lang="en-GB" dirty="0">
              <a:latin typeface="Cambria Math" panose="02040503050406030204" pitchFamily="18" charset="0"/>
              <a:ea typeface="Cambria Math" panose="02040503050406030204" pitchFamily="18" charset="0"/>
            </a:endParaRPr>
          </a:p>
          <a:p>
            <a:r>
              <a:rPr lang="en-GB" dirty="0" err="1">
                <a:latin typeface="Cambria Math" panose="02040503050406030204" pitchFamily="18" charset="0"/>
                <a:ea typeface="Cambria Math" panose="02040503050406030204" pitchFamily="18" charset="0"/>
              </a:rPr>
              <a:t>Encipherment</a:t>
            </a:r>
            <a:r>
              <a:rPr lang="en-GB" dirty="0">
                <a:latin typeface="Cambria Math" panose="02040503050406030204" pitchFamily="18" charset="0"/>
                <a:ea typeface="Cambria Math" panose="02040503050406030204" pitchFamily="18" charset="0"/>
              </a:rPr>
              <a:t>  (Modular Subset Sum)</a:t>
            </a:r>
          </a:p>
          <a:p>
            <a:pPr lvl="1"/>
            <a:r>
              <a:rPr lang="en-GB" dirty="0">
                <a:latin typeface="Cambria Math" panose="02040503050406030204" pitchFamily="18" charset="0"/>
                <a:ea typeface="Cambria Math" panose="02040503050406030204" pitchFamily="18" charset="0"/>
              </a:rPr>
              <a:t>Ephemeral subset </a:t>
            </a:r>
            <a:r>
              <a:rPr lang="en-GB" dirty="0">
                <a:solidFill>
                  <a:srgbClr val="00B050"/>
                </a:solidFill>
                <a:latin typeface="Cambria Math" panose="02040503050406030204" pitchFamily="18" charset="0"/>
                <a:ea typeface="Cambria Math" panose="02040503050406030204" pitchFamily="18" charset="0"/>
              </a:rPr>
              <a:t>E</a:t>
            </a:r>
            <a:r>
              <a:rPr lang="en-GB" dirty="0">
                <a:latin typeface="Cambria Math" panose="02040503050406030204" pitchFamily="18" charset="0"/>
                <a:ea typeface="Cambria Math" panose="02040503050406030204" pitchFamily="18" charset="0"/>
              </a:rPr>
              <a:t>, selecting  w out of N  distinct(?) rocks </a:t>
            </a:r>
          </a:p>
          <a:p>
            <a:pPr lvl="1"/>
            <a:r>
              <a:rPr lang="en-GB" b="1" dirty="0" err="1">
                <a:latin typeface="Cambria Math" panose="02040503050406030204" pitchFamily="18" charset="0"/>
                <a:ea typeface="Cambria Math" panose="02040503050406030204" pitchFamily="18" charset="0"/>
              </a:rPr>
              <a:t>Ciphertext</a:t>
            </a:r>
            <a:r>
              <a:rPr lang="en-GB" dirty="0">
                <a:latin typeface="Cambria Math" panose="02040503050406030204" pitchFamily="18" charset="0"/>
                <a:ea typeface="Cambria Math" panose="02040503050406030204" pitchFamily="18" charset="0"/>
              </a:rPr>
              <a:t> = sum </a:t>
            </a:r>
            <a:r>
              <a:rPr lang="en-GB" dirty="0">
                <a:solidFill>
                  <a:srgbClr val="00B050"/>
                </a:solidFill>
                <a:latin typeface="Cambria Math" panose="02040503050406030204" pitchFamily="18" charset="0"/>
                <a:ea typeface="Cambria Math" panose="02040503050406030204" pitchFamily="18" charset="0"/>
              </a:rPr>
              <a:t>E</a:t>
            </a:r>
            <a:r>
              <a:rPr lang="en-GB" dirty="0">
                <a:latin typeface="Cambria Math" panose="02040503050406030204" pitchFamily="18" charset="0"/>
                <a:ea typeface="Cambria Math" panose="02040503050406030204" pitchFamily="18" charset="0"/>
              </a:rPr>
              <a:t> (mod M)</a:t>
            </a:r>
          </a:p>
          <a:p>
            <a:pPr marL="274320" lvl="1" indent="0">
              <a:buNone/>
            </a:pPr>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56</a:t>
            </a:fld>
            <a:endParaRPr lang="en-US" dirty="0"/>
          </a:p>
        </p:txBody>
      </p:sp>
    </p:spTree>
    <p:extLst>
      <p:ext uri="{BB962C8B-B14F-4D97-AF65-F5344CB8AC3E}">
        <p14:creationId xmlns:p14="http://schemas.microsoft.com/office/powerpoint/2010/main" val="38900041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Structure</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Fixed system parameters</a:t>
            </a:r>
          </a:p>
          <a:p>
            <a:pPr lvl="1"/>
            <a:r>
              <a:rPr lang="en-GB" dirty="0">
                <a:latin typeface="Cambria Math" panose="02040503050406030204" pitchFamily="18" charset="0"/>
                <a:ea typeface="Cambria Math" panose="02040503050406030204" pitchFamily="18" charset="0"/>
              </a:rPr>
              <a:t>n and b,  </a:t>
            </a:r>
            <a:r>
              <a:rPr lang="en-GB" i="1" dirty="0">
                <a:latin typeface="Cambria Math" panose="02040503050406030204" pitchFamily="18" charset="0"/>
                <a:ea typeface="Cambria Math" panose="02040503050406030204" pitchFamily="18" charset="0"/>
              </a:rPr>
              <a:t>e.g.</a:t>
            </a:r>
            <a:r>
              <a:rPr lang="en-GB" dirty="0">
                <a:latin typeface="Cambria Math" panose="02040503050406030204" pitchFamily="18" charset="0"/>
                <a:ea typeface="Cambria Math" panose="02040503050406030204" pitchFamily="18" charset="0"/>
              </a:rPr>
              <a:t>  29 and 151</a:t>
            </a:r>
          </a:p>
          <a:p>
            <a:pPr lvl="1"/>
            <a:r>
              <a:rPr lang="en-GB" dirty="0">
                <a:latin typeface="Cambria Math" panose="02040503050406030204" pitchFamily="18" charset="0"/>
                <a:ea typeface="Cambria Math" panose="02040503050406030204" pitchFamily="18" charset="0"/>
              </a:rPr>
              <a:t>P</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,...,P</a:t>
            </a:r>
            <a:r>
              <a:rPr lang="en-GB" baseline="-25000" dirty="0">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are the first N primes,  </a:t>
            </a:r>
            <a:r>
              <a:rPr lang="en-GB" i="1" dirty="0">
                <a:latin typeface="Cambria Math" panose="02040503050406030204" pitchFamily="18" charset="0"/>
                <a:ea typeface="Cambria Math" panose="02040503050406030204" pitchFamily="18" charset="0"/>
              </a:rPr>
              <a:t>i.e.</a:t>
            </a:r>
            <a:r>
              <a:rPr lang="en-GB" dirty="0">
                <a:latin typeface="Cambria Math" panose="02040503050406030204" pitchFamily="18" charset="0"/>
                <a:ea typeface="Cambria Math" panose="02040503050406030204" pitchFamily="18" charset="0"/>
              </a:rPr>
              <a:t>  P</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=2, P</a:t>
            </a:r>
            <a:r>
              <a:rPr lang="en-GB" baseline="-25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=3, P</a:t>
            </a:r>
            <a:r>
              <a:rPr lang="en-GB" baseline="-25000" dirty="0">
                <a:latin typeface="Cambria Math" panose="02040503050406030204" pitchFamily="18" charset="0"/>
                <a:ea typeface="Cambria Math" panose="02040503050406030204" pitchFamily="18" charset="0"/>
              </a:rPr>
              <a:t>3</a:t>
            </a:r>
            <a:r>
              <a:rPr lang="en-GB" dirty="0">
                <a:latin typeface="Cambria Math" panose="02040503050406030204" pitchFamily="18" charset="0"/>
                <a:ea typeface="Cambria Math" panose="02040503050406030204" pitchFamily="18" charset="0"/>
              </a:rPr>
              <a:t>=5, ...</a:t>
            </a:r>
          </a:p>
          <a:p>
            <a:pPr lvl="1"/>
            <a:r>
              <a:rPr lang="en-GB" dirty="0">
                <a:latin typeface="Cambria Math" panose="02040503050406030204" pitchFamily="18" charset="0"/>
                <a:ea typeface="Cambria Math" panose="02040503050406030204" pitchFamily="18" charset="0"/>
              </a:rPr>
              <a:t>M = 2</a:t>
            </a:r>
            <a:r>
              <a:rPr lang="en-GB" baseline="30000" dirty="0">
                <a:latin typeface="Cambria Math" panose="02040503050406030204" pitchFamily="18" charset="0"/>
                <a:ea typeface="Cambria Math" panose="02040503050406030204" pitchFamily="18" charset="0"/>
              </a:rPr>
              <a:t>(b-1)*n </a:t>
            </a:r>
            <a:r>
              <a:rPr lang="en-GB" dirty="0">
                <a:latin typeface="Cambria Math" panose="02040503050406030204" pitchFamily="18" charset="0"/>
                <a:ea typeface="Cambria Math" panose="02040503050406030204" pitchFamily="18" charset="0"/>
              </a:rPr>
              <a:t>  &gt;  ( P</a:t>
            </a:r>
            <a:r>
              <a:rPr lang="en-GB" baseline="-25000" dirty="0">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*P</a:t>
            </a:r>
            <a:r>
              <a:rPr lang="en-GB" baseline="-25000" dirty="0">
                <a:latin typeface="Cambria Math" panose="02040503050406030204" pitchFamily="18" charset="0"/>
                <a:ea typeface="Cambria Math" panose="02040503050406030204" pitchFamily="18" charset="0"/>
              </a:rPr>
              <a:t>N-1</a:t>
            </a:r>
            <a:r>
              <a:rPr lang="en-GB" dirty="0">
                <a:latin typeface="Cambria Math" panose="02040503050406030204" pitchFamily="18" charset="0"/>
                <a:ea typeface="Cambria Math" panose="02040503050406030204" pitchFamily="18" charset="0"/>
              </a:rPr>
              <a:t>*...*P</a:t>
            </a:r>
            <a:r>
              <a:rPr lang="en-GB" baseline="-25000" dirty="0">
                <a:latin typeface="Cambria Math" panose="02040503050406030204" pitchFamily="18" charset="0"/>
                <a:ea typeface="Cambria Math" panose="02040503050406030204" pitchFamily="18" charset="0"/>
              </a:rPr>
              <a:t>N-w+1</a:t>
            </a:r>
            <a:r>
              <a:rPr lang="en-GB" dirty="0">
                <a:latin typeface="Cambria Math" panose="02040503050406030204" pitchFamily="18" charset="0"/>
                <a:ea typeface="Cambria Math" panose="02040503050406030204" pitchFamily="18" charset="0"/>
              </a:rPr>
              <a:t> )</a:t>
            </a:r>
            <a:r>
              <a:rPr lang="en-GB" baseline="30000" dirty="0">
                <a:latin typeface="Cambria Math" panose="02040503050406030204" pitchFamily="18" charset="0"/>
                <a:ea typeface="Cambria Math" panose="02040503050406030204" pitchFamily="18" charset="0"/>
              </a:rPr>
              <a:t>2</a:t>
            </a:r>
          </a:p>
          <a:p>
            <a:pPr marL="274320" lvl="1" indent="0">
              <a:buNone/>
            </a:pP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Private key, Base Primes</a:t>
            </a:r>
          </a:p>
          <a:p>
            <a:pPr lvl="1"/>
            <a:r>
              <a:rPr lang="en-GB" dirty="0">
                <a:latin typeface="Cambria Math" panose="02040503050406030204" pitchFamily="18" charset="0"/>
                <a:ea typeface="Cambria Math" panose="02040503050406030204" pitchFamily="18" charset="0"/>
              </a:rPr>
              <a:t>Start by </a:t>
            </a:r>
            <a:r>
              <a:rPr lang="en-GB">
                <a:latin typeface="Cambria Math" panose="02040503050406030204" pitchFamily="18" charset="0"/>
                <a:ea typeface="Cambria Math" panose="02040503050406030204" pitchFamily="18" charset="0"/>
              </a:rPr>
              <a:t>choosing distinct primes </a:t>
            </a:r>
            <a:r>
              <a:rPr lang="en-GB" dirty="0">
                <a:solidFill>
                  <a:srgbClr val="FF0000"/>
                </a:solidFill>
                <a:latin typeface="Cambria Math" panose="02040503050406030204" pitchFamily="18" charset="0"/>
                <a:ea typeface="Cambria Math" panose="02040503050406030204" pitchFamily="18" charset="0"/>
              </a:rPr>
              <a:t>Q</a:t>
            </a:r>
            <a:r>
              <a:rPr lang="en-GB" baseline="-25000" dirty="0">
                <a:solidFill>
                  <a:srgbClr val="FF0000"/>
                </a:solidFill>
                <a:latin typeface="Cambria Math" panose="02040503050406030204" pitchFamily="18" charset="0"/>
                <a:ea typeface="Cambria Math" panose="02040503050406030204" pitchFamily="18" charset="0"/>
              </a:rPr>
              <a:t>1</a:t>
            </a:r>
            <a:r>
              <a:rPr lang="en-GB" dirty="0">
                <a:solidFill>
                  <a:srgbClr val="FF0000"/>
                </a:solidFill>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Q</a:t>
            </a:r>
            <a:r>
              <a:rPr lang="en-GB" baseline="-25000" dirty="0" err="1">
                <a:solidFill>
                  <a:srgbClr val="FF0000"/>
                </a:solidFill>
                <a:latin typeface="Cambria Math" panose="02040503050406030204" pitchFamily="18" charset="0"/>
                <a:ea typeface="Cambria Math" panose="02040503050406030204" pitchFamily="18" charset="0"/>
              </a:rPr>
              <a:t>n</a:t>
            </a:r>
            <a:r>
              <a:rPr lang="en-GB"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from range [2</a:t>
            </a:r>
            <a:r>
              <a:rPr lang="en-GB" baseline="30000" dirty="0">
                <a:latin typeface="Cambria Math" panose="02040503050406030204" pitchFamily="18" charset="0"/>
                <a:ea typeface="Cambria Math" panose="02040503050406030204" pitchFamily="18" charset="0"/>
              </a:rPr>
              <a:t>b-1</a:t>
            </a:r>
            <a:r>
              <a:rPr lang="en-GB" dirty="0">
                <a:latin typeface="Cambria Math" panose="02040503050406030204" pitchFamily="18" charset="0"/>
                <a:ea typeface="Cambria Math" panose="02040503050406030204" pitchFamily="18" charset="0"/>
              </a:rPr>
              <a:t>...2</a:t>
            </a:r>
            <a:r>
              <a:rPr lang="en-GB" baseline="30000" dirty="0">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a:t>
            </a:r>
          </a:p>
          <a:p>
            <a:pPr lvl="1"/>
            <a:r>
              <a:rPr lang="en-GB" dirty="0">
                <a:latin typeface="Cambria Math" panose="02040503050406030204" pitchFamily="18" charset="0"/>
                <a:ea typeface="Cambria Math" panose="02040503050406030204" pitchFamily="18" charset="0"/>
              </a:rPr>
              <a:t>Ensure that </a:t>
            </a:r>
            <a:r>
              <a:rPr lang="en-GB" dirty="0">
                <a:solidFill>
                  <a:srgbClr val="FF0000"/>
                </a:solidFill>
                <a:latin typeface="Cambria Math" panose="02040503050406030204" pitchFamily="18" charset="0"/>
                <a:ea typeface="Cambria Math" panose="02040503050406030204" pitchFamily="18" charset="0"/>
              </a:rPr>
              <a:t>(Q</a:t>
            </a:r>
            <a:r>
              <a:rPr lang="en-GB" baseline="-25000" dirty="0">
                <a:solidFill>
                  <a:srgbClr val="FF0000"/>
                </a:solidFill>
                <a:latin typeface="Cambria Math" panose="02040503050406030204" pitchFamily="18" charset="0"/>
                <a:ea typeface="Cambria Math" panose="02040503050406030204" pitchFamily="18" charset="0"/>
              </a:rPr>
              <a:t>i</a:t>
            </a:r>
            <a:r>
              <a:rPr lang="en-GB" dirty="0">
                <a:solidFill>
                  <a:srgbClr val="FF0000"/>
                </a:solidFill>
                <a:latin typeface="Cambria Math" panose="02040503050406030204" pitchFamily="18" charset="0"/>
                <a:ea typeface="Cambria Math" panose="02040503050406030204" pitchFamily="18" charset="0"/>
              </a:rPr>
              <a:t>-1)/2 </a:t>
            </a:r>
            <a:r>
              <a:rPr lang="en-GB" dirty="0">
                <a:latin typeface="Cambria Math" panose="02040503050406030204" pitchFamily="18" charset="0"/>
                <a:ea typeface="Cambria Math" panose="02040503050406030204" pitchFamily="18" charset="0"/>
              </a:rPr>
              <a:t>is prime too, </a:t>
            </a:r>
          </a:p>
          <a:p>
            <a:pPr lvl="1"/>
            <a:r>
              <a:rPr lang="en-GB" dirty="0">
                <a:latin typeface="Cambria Math" panose="02040503050406030204" pitchFamily="18" charset="0"/>
                <a:ea typeface="Cambria Math" panose="02040503050406030204" pitchFamily="18" charset="0"/>
              </a:rPr>
              <a:t>And that at least one of {-2,-7,-11} is a quadratic residue in ℤ/</a:t>
            </a:r>
            <a:r>
              <a:rPr lang="en-GB" dirty="0" err="1">
                <a:solidFill>
                  <a:srgbClr val="FF0000"/>
                </a:solidFill>
                <a:latin typeface="Cambria Math" panose="02040503050406030204" pitchFamily="18" charset="0"/>
                <a:ea typeface="Cambria Math" panose="02040503050406030204" pitchFamily="18" charset="0"/>
              </a:rPr>
              <a:t>Q</a:t>
            </a:r>
            <a:r>
              <a:rPr lang="en-GB" baseline="-25000" dirty="0" err="1">
                <a:solidFill>
                  <a:srgbClr val="FF0000"/>
                </a:solidFill>
                <a:latin typeface="Cambria Math" panose="02040503050406030204" pitchFamily="18" charset="0"/>
                <a:ea typeface="Cambria Math" panose="02040503050406030204" pitchFamily="18" charset="0"/>
              </a:rPr>
              <a:t>i</a:t>
            </a:r>
            <a:r>
              <a:rPr lang="en-GB" dirty="0" err="1">
                <a:latin typeface="Cambria Math" panose="02040503050406030204" pitchFamily="18" charset="0"/>
                <a:ea typeface="Cambria Math" panose="02040503050406030204" pitchFamily="18" charset="0"/>
              </a:rPr>
              <a:t>ℤ</a:t>
            </a:r>
            <a:endParaRPr lang="en-GB" dirty="0">
              <a:latin typeface="Cambria Math" panose="02040503050406030204" pitchFamily="18" charset="0"/>
              <a:ea typeface="Cambria Math" panose="02040503050406030204" pitchFamily="18" charset="0"/>
            </a:endParaRPr>
          </a:p>
          <a:p>
            <a:pPr lvl="1"/>
            <a:r>
              <a:rPr lang="en-GB" dirty="0">
                <a:latin typeface="Cambria Math" panose="02040503050406030204" pitchFamily="18" charset="0"/>
                <a:ea typeface="Cambria Math" panose="02040503050406030204" pitchFamily="18" charset="0"/>
              </a:rPr>
              <a:t>Let </a:t>
            </a:r>
            <a:r>
              <a:rPr lang="en-GB" dirty="0">
                <a:solidFill>
                  <a:srgbClr val="FF0000"/>
                </a:solidFill>
                <a:latin typeface="Cambria Math" panose="02040503050406030204" pitchFamily="18" charset="0"/>
                <a:ea typeface="Cambria Math" panose="02040503050406030204" pitchFamily="18" charset="0"/>
              </a:rPr>
              <a:t>Q</a:t>
            </a:r>
            <a:r>
              <a:rPr lang="en-GB" dirty="0">
                <a:latin typeface="Cambria Math" panose="02040503050406030204" pitchFamily="18" charset="0"/>
                <a:ea typeface="Cambria Math" panose="02040503050406030204" pitchFamily="18" charset="0"/>
              </a:rPr>
              <a:t> = </a:t>
            </a:r>
            <a:r>
              <a:rPr lang="en-GB" dirty="0">
                <a:solidFill>
                  <a:srgbClr val="FF0000"/>
                </a:solidFill>
                <a:latin typeface="Cambria Math" panose="02040503050406030204" pitchFamily="18" charset="0"/>
                <a:ea typeface="Cambria Math" panose="02040503050406030204" pitchFamily="18" charset="0"/>
              </a:rPr>
              <a:t>Q</a:t>
            </a:r>
            <a:r>
              <a:rPr lang="en-GB" baseline="-25000" dirty="0">
                <a:solidFill>
                  <a:srgbClr val="FF0000"/>
                </a:solidFill>
                <a:latin typeface="Cambria Math" panose="02040503050406030204" pitchFamily="18" charset="0"/>
                <a:ea typeface="Cambria Math" panose="02040503050406030204" pitchFamily="18" charset="0"/>
              </a:rPr>
              <a:t>1</a:t>
            </a:r>
            <a:r>
              <a:rPr lang="en-GB" dirty="0">
                <a:solidFill>
                  <a:srgbClr val="FF0000"/>
                </a:solidFill>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Q</a:t>
            </a:r>
            <a:r>
              <a:rPr lang="en-GB" baseline="-25000" dirty="0" err="1">
                <a:solidFill>
                  <a:srgbClr val="FF0000"/>
                </a:solidFill>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a:t>
            </a:r>
          </a:p>
          <a:p>
            <a:pPr lvl="1"/>
            <a:r>
              <a:rPr lang="en-GB" dirty="0">
                <a:latin typeface="Cambria Math" panose="02040503050406030204" pitchFamily="18" charset="0"/>
                <a:ea typeface="Cambria Math" panose="02040503050406030204" pitchFamily="18" charset="0"/>
              </a:rPr>
              <a:t>Let </a:t>
            </a:r>
            <a:r>
              <a:rPr lang="en-GB" dirty="0">
                <a:solidFill>
                  <a:srgbClr val="FF0000"/>
                </a:solidFill>
                <a:latin typeface="Cambria Math" panose="02040503050406030204" pitchFamily="18" charset="0"/>
                <a:ea typeface="Cambria Math" panose="02040503050406030204" pitchFamily="18" charset="0"/>
              </a:rPr>
              <a:t>L</a:t>
            </a:r>
            <a:r>
              <a:rPr lang="en-GB" dirty="0">
                <a:latin typeface="Cambria Math" panose="02040503050406030204" pitchFamily="18" charset="0"/>
                <a:ea typeface="Cambria Math" panose="02040503050406030204" pitchFamily="18" charset="0"/>
              </a:rPr>
              <a:t> = product[</a:t>
            </a:r>
            <a:r>
              <a:rPr lang="en-GB" dirty="0" err="1">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(Q</a:t>
            </a:r>
            <a:r>
              <a:rPr lang="en-GB" baseline="-25000" dirty="0">
                <a:solidFill>
                  <a:srgbClr val="FF0000"/>
                </a:solidFill>
                <a:latin typeface="Cambria Math" panose="02040503050406030204" pitchFamily="18" charset="0"/>
                <a:ea typeface="Cambria Math" panose="02040503050406030204" pitchFamily="18" charset="0"/>
              </a:rPr>
              <a:t>i</a:t>
            </a:r>
            <a:r>
              <a:rPr lang="en-GB" dirty="0">
                <a:solidFill>
                  <a:srgbClr val="FF0000"/>
                </a:solidFill>
                <a:latin typeface="Cambria Math" panose="02040503050406030204" pitchFamily="18" charset="0"/>
                <a:ea typeface="Cambria Math" panose="02040503050406030204" pitchFamily="18" charset="0"/>
              </a:rPr>
              <a:t>-1)/2 </a:t>
            </a:r>
            <a:r>
              <a:rPr lang="en-GB" dirty="0">
                <a:solidFill>
                  <a:schemeClr val="tx1">
                    <a:lumMod val="95000"/>
                    <a:lumOff val="5000"/>
                  </a:schemeClr>
                </a:solidFill>
                <a:latin typeface="Cambria Math" panose="02040503050406030204" pitchFamily="18" charset="0"/>
                <a:ea typeface="Cambria Math" panose="02040503050406030204" pitchFamily="18" charset="0"/>
              </a:rPr>
              <a:t>= </a:t>
            </a:r>
            <a:r>
              <a:rPr lang="el-GR" dirty="0">
                <a:solidFill>
                  <a:schemeClr val="tx1">
                    <a:lumMod val="95000"/>
                    <a:lumOff val="5000"/>
                  </a:schemeClr>
                </a:solidFill>
                <a:latin typeface="Cambria Math" panose="02040503050406030204" pitchFamily="18" charset="0"/>
                <a:ea typeface="Cambria Math" panose="02040503050406030204" pitchFamily="18" charset="0"/>
              </a:rPr>
              <a:t>φ</a:t>
            </a:r>
            <a:r>
              <a:rPr lang="en-GB" dirty="0">
                <a:solidFill>
                  <a:schemeClr val="tx1">
                    <a:lumMod val="95000"/>
                    <a:lumOff val="5000"/>
                  </a:schemeClr>
                </a:solidFill>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Q </a:t>
            </a:r>
            <a:r>
              <a:rPr lang="en-GB" dirty="0">
                <a:solidFill>
                  <a:schemeClr val="tx1">
                    <a:lumMod val="95000"/>
                    <a:lumOff val="5000"/>
                  </a:schemeClr>
                </a:solidFill>
                <a:latin typeface="Cambria Math" panose="02040503050406030204" pitchFamily="18" charset="0"/>
                <a:ea typeface="Cambria Math" panose="02040503050406030204" pitchFamily="18" charset="0"/>
              </a:rPr>
              <a:t>)</a:t>
            </a:r>
          </a:p>
          <a:p>
            <a:pPr lvl="1"/>
            <a:r>
              <a:rPr lang="en-GB" dirty="0">
                <a:latin typeface="Cambria Math" panose="02040503050406030204" pitchFamily="18" charset="0"/>
                <a:ea typeface="Cambria Math" panose="02040503050406030204" pitchFamily="18" charset="0"/>
              </a:rPr>
              <a:t>Note that </a:t>
            </a:r>
            <a:r>
              <a:rPr lang="en-GB" dirty="0">
                <a:solidFill>
                  <a:srgbClr val="FF0000"/>
                </a:solidFill>
                <a:latin typeface="Cambria Math" panose="02040503050406030204" pitchFamily="18" charset="0"/>
                <a:ea typeface="Cambria Math" panose="02040503050406030204" pitchFamily="18" charset="0"/>
              </a:rPr>
              <a:t>L</a:t>
            </a:r>
            <a:r>
              <a:rPr lang="en-GB" dirty="0">
                <a:latin typeface="Cambria Math" panose="02040503050406030204" pitchFamily="18" charset="0"/>
                <a:ea typeface="Cambria Math" panose="02040503050406030204" pitchFamily="18" charset="0"/>
              </a:rPr>
              <a:t> &lt; M &lt; </a:t>
            </a:r>
            <a:r>
              <a:rPr lang="en-GB" dirty="0">
                <a:solidFill>
                  <a:srgbClr val="FF0000"/>
                </a:solidFill>
                <a:latin typeface="Cambria Math" panose="02040503050406030204" pitchFamily="18" charset="0"/>
                <a:ea typeface="Cambria Math" panose="02040503050406030204" pitchFamily="18" charset="0"/>
              </a:rPr>
              <a:t>Q</a:t>
            </a:r>
          </a:p>
        </p:txBody>
      </p:sp>
      <p:sp>
        <p:nvSpPr>
          <p:cNvPr id="4" name="Slide Number Placeholder 3"/>
          <p:cNvSpPr>
            <a:spLocks noGrp="1"/>
          </p:cNvSpPr>
          <p:nvPr>
            <p:ph type="sldNum" sz="quarter" idx="12"/>
          </p:nvPr>
        </p:nvSpPr>
        <p:spPr/>
        <p:txBody>
          <a:bodyPr/>
          <a:lstStyle/>
          <a:p>
            <a:fld id="{4FAB73BC-B049-4115-A692-8D63A059BFB8}" type="slidenum">
              <a:rPr lang="en-US" smtClean="0"/>
              <a:t>57</a:t>
            </a:fld>
            <a:endParaRPr lang="en-US" dirty="0"/>
          </a:p>
        </p:txBody>
      </p:sp>
    </p:spTree>
    <p:extLst>
      <p:ext uri="{BB962C8B-B14F-4D97-AF65-F5344CB8AC3E}">
        <p14:creationId xmlns:p14="http://schemas.microsoft.com/office/powerpoint/2010/main" val="10857694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Index Calculus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Use </a:t>
            </a:r>
            <a:r>
              <a:rPr lang="en-GB" b="1" dirty="0">
                <a:latin typeface="Cambria Math" panose="02040503050406030204" pitchFamily="18" charset="0"/>
                <a:ea typeface="Cambria Math" panose="02040503050406030204" pitchFamily="18" charset="0"/>
              </a:rPr>
              <a:t>index calculus </a:t>
            </a:r>
            <a:r>
              <a:rPr lang="en-GB" dirty="0">
                <a:latin typeface="Cambria Math" panose="02040503050406030204" pitchFamily="18" charset="0"/>
                <a:ea typeface="Cambria Math" panose="02040503050406030204" pitchFamily="18" charset="0"/>
              </a:rPr>
              <a:t>to find matrix </a:t>
            </a:r>
            <a:r>
              <a:rPr lang="en-GB" dirty="0">
                <a:solidFill>
                  <a:srgbClr val="FF0000"/>
                </a:solidFill>
                <a:latin typeface="Cambria Math" panose="02040503050406030204" pitchFamily="18" charset="0"/>
                <a:ea typeface="Cambria Math" panose="02040503050406030204" pitchFamily="18" charset="0"/>
              </a:rPr>
              <a:t>D</a:t>
            </a:r>
            <a:r>
              <a:rPr lang="en-GB" dirty="0">
                <a:latin typeface="Cambria Math" panose="02040503050406030204" pitchFamily="18" charset="0"/>
                <a:ea typeface="Cambria Math" panose="02040503050406030204" pitchFamily="18" charset="0"/>
              </a:rPr>
              <a:t> such that </a:t>
            </a:r>
          </a:p>
          <a:p>
            <a:pPr marL="0" indent="0" algn="ctr">
              <a:buNone/>
            </a:pPr>
            <a:r>
              <a:rPr lang="en-GB" dirty="0">
                <a:latin typeface="Cambria Math" panose="02040503050406030204" pitchFamily="18" charset="0"/>
                <a:ea typeface="Cambria Math" panose="02040503050406030204" pitchFamily="18" charset="0"/>
              </a:rPr>
              <a:t>4</a:t>
            </a:r>
            <a:r>
              <a:rPr lang="en-GB" baseline="30000" dirty="0">
                <a:solidFill>
                  <a:srgbClr val="FF0000"/>
                </a:solidFill>
                <a:latin typeface="Cambria Math" panose="02040503050406030204" pitchFamily="18" charset="0"/>
                <a:ea typeface="Cambria Math" panose="02040503050406030204" pitchFamily="18" charset="0"/>
              </a:rPr>
              <a:t>Dij</a:t>
            </a:r>
            <a:r>
              <a:rPr lang="en-GB" dirty="0">
                <a:latin typeface="Cambria Math" panose="02040503050406030204" pitchFamily="18" charset="0"/>
                <a:ea typeface="Cambria Math" panose="02040503050406030204" pitchFamily="18" charset="0"/>
              </a:rPr>
              <a:t>= P</a:t>
            </a:r>
            <a:r>
              <a:rPr lang="en-GB" baseline="-25000" dirty="0">
                <a:latin typeface="Cambria Math" panose="02040503050406030204" pitchFamily="18" charset="0"/>
                <a:ea typeface="Cambria Math" panose="02040503050406030204" pitchFamily="18" charset="0"/>
              </a:rPr>
              <a:t>j</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 </a:t>
            </a:r>
            <a:r>
              <a:rPr lang="en-GB" dirty="0">
                <a:solidFill>
                  <a:srgbClr val="FF0000"/>
                </a:solidFill>
                <a:latin typeface="Cambria Math" panose="02040503050406030204" pitchFamily="18" charset="0"/>
                <a:ea typeface="Cambria Math" panose="02040503050406030204" pitchFamily="18" charset="0"/>
              </a:rPr>
              <a:t>Q</a:t>
            </a:r>
            <a:r>
              <a:rPr lang="en-GB" baseline="-25000" dirty="0">
                <a:solidFill>
                  <a:srgbClr val="FF0000"/>
                </a:solidFill>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The </a:t>
            </a:r>
            <a:r>
              <a:rPr lang="en-GB" b="1" dirty="0">
                <a:latin typeface="Cambria Math" panose="02040503050406030204" pitchFamily="18" charset="0"/>
                <a:ea typeface="Cambria Math" panose="02040503050406030204" pitchFamily="18" charset="0"/>
              </a:rPr>
              <a:t>Gaussian sieve </a:t>
            </a:r>
            <a:r>
              <a:rPr lang="en-GB" dirty="0">
                <a:latin typeface="Cambria Math" panose="02040503050406030204" pitchFamily="18" charset="0"/>
                <a:ea typeface="Cambria Math" panose="02040503050406030204" pitchFamily="18" charset="0"/>
              </a:rPr>
              <a:t>is a good deal faster than the </a:t>
            </a:r>
            <a:r>
              <a:rPr lang="en-GB" b="1" dirty="0">
                <a:latin typeface="Cambria Math" panose="02040503050406030204" pitchFamily="18" charset="0"/>
                <a:ea typeface="Cambria Math" panose="02040503050406030204" pitchFamily="18" charset="0"/>
              </a:rPr>
              <a:t>Linear sieve</a:t>
            </a:r>
            <a:r>
              <a:rPr lang="en-GB" dirty="0">
                <a:latin typeface="Cambria Math" panose="02040503050406030204" pitchFamily="18" charset="0"/>
                <a:ea typeface="Cambria Math" panose="02040503050406030204" pitchFamily="18" charset="0"/>
              </a:rPr>
              <a:t>; on a single workstation, MAGMA </a:t>
            </a:r>
            <a:r>
              <a:rPr lang="en-GB" dirty="0" err="1">
                <a:latin typeface="Cambria Math" panose="02040503050406030204" pitchFamily="18" charset="0"/>
                <a:ea typeface="Cambria Math" panose="02040503050406030204" pitchFamily="18" charset="0"/>
              </a:rPr>
              <a:t>intrinsics</a:t>
            </a:r>
            <a:r>
              <a:rPr lang="en-GB" dirty="0">
                <a:latin typeface="Cambria Math" panose="02040503050406030204" pitchFamily="18" charset="0"/>
                <a:ea typeface="Cambria Math" panose="02040503050406030204" pitchFamily="18" charset="0"/>
              </a:rPr>
              <a:t> can sieve field in ~45s and extract a row of </a:t>
            </a:r>
            <a:r>
              <a:rPr lang="en-GB" dirty="0">
                <a:solidFill>
                  <a:srgbClr val="FF0000"/>
                </a:solidFill>
                <a:latin typeface="Cambria Math" panose="02040503050406030204" pitchFamily="18" charset="0"/>
                <a:ea typeface="Cambria Math" panose="02040503050406030204" pitchFamily="18" charset="0"/>
              </a:rPr>
              <a:t>D</a:t>
            </a:r>
            <a:r>
              <a:rPr lang="en-GB" dirty="0">
                <a:latin typeface="Cambria Math" panose="02040503050406030204" pitchFamily="18" charset="0"/>
                <a:ea typeface="Cambria Math" panose="02040503050406030204" pitchFamily="18" charset="0"/>
              </a:rPr>
              <a:t> in ~15s, so </a:t>
            </a:r>
            <a:r>
              <a:rPr lang="en-GB" b="1" dirty="0">
                <a:latin typeface="Cambria Math" panose="02040503050406030204" pitchFamily="18" charset="0"/>
                <a:ea typeface="Cambria Math" panose="02040503050406030204" pitchFamily="18" charset="0"/>
              </a:rPr>
              <a:t>Key Generation</a:t>
            </a:r>
            <a:r>
              <a:rPr lang="en-GB" dirty="0">
                <a:latin typeface="Cambria Math" panose="02040503050406030204" pitchFamily="18" charset="0"/>
                <a:ea typeface="Cambria Math" panose="02040503050406030204" pitchFamily="18" charset="0"/>
              </a:rPr>
              <a:t> takes about n mins (half an hour)</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Use </a:t>
            </a:r>
            <a:r>
              <a:rPr lang="en-GB" b="1" dirty="0">
                <a:latin typeface="Cambria Math" panose="02040503050406030204" pitchFamily="18" charset="0"/>
                <a:ea typeface="Cambria Math" panose="02040503050406030204" pitchFamily="18" charset="0"/>
              </a:rPr>
              <a:t>Chinese Remainder Theorem </a:t>
            </a:r>
            <a:r>
              <a:rPr lang="en-GB" dirty="0">
                <a:latin typeface="Cambria Math" panose="02040503050406030204" pitchFamily="18" charset="0"/>
                <a:ea typeface="Cambria Math" panose="02040503050406030204" pitchFamily="18" charset="0"/>
              </a:rPr>
              <a:t>to glue results together, obtaining list </a:t>
            </a:r>
            <a:r>
              <a:rPr lang="en-GB" dirty="0">
                <a:solidFill>
                  <a:srgbClr val="FF0000"/>
                </a:solidFill>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 with</a:t>
            </a:r>
          </a:p>
          <a:p>
            <a:pPr marL="0" indent="0" algn="ctr">
              <a:buNone/>
            </a:pPr>
            <a:r>
              <a:rPr lang="en-GB" dirty="0">
                <a:latin typeface="Cambria Math" panose="02040503050406030204" pitchFamily="18" charset="0"/>
                <a:ea typeface="Cambria Math" panose="02040503050406030204" pitchFamily="18" charset="0"/>
              </a:rPr>
              <a:t>4</a:t>
            </a:r>
            <a:r>
              <a:rPr lang="en-GB" baseline="30000" dirty="0">
                <a:solidFill>
                  <a:srgbClr val="FF0000"/>
                </a:solidFill>
                <a:latin typeface="Cambria Math" panose="02040503050406030204" pitchFamily="18" charset="0"/>
                <a:ea typeface="Cambria Math" panose="02040503050406030204" pitchFamily="18" charset="0"/>
              </a:rPr>
              <a:t>Bj</a:t>
            </a:r>
            <a:r>
              <a:rPr lang="en-GB"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 P</a:t>
            </a:r>
            <a:r>
              <a:rPr lang="en-GB" baseline="-25000" dirty="0">
                <a:latin typeface="Cambria Math" panose="02040503050406030204" pitchFamily="18" charset="0"/>
                <a:ea typeface="Cambria Math" panose="02040503050406030204" pitchFamily="18" charset="0"/>
              </a:rPr>
              <a:t>j</a:t>
            </a:r>
            <a:r>
              <a:rPr lang="en-GB" baseline="30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 </a:t>
            </a:r>
            <a:r>
              <a:rPr lang="en-GB" dirty="0">
                <a:solidFill>
                  <a:srgbClr val="FF0000"/>
                </a:solidFill>
                <a:latin typeface="Cambria Math" panose="02040503050406030204" pitchFamily="18" charset="0"/>
                <a:ea typeface="Cambria Math" panose="02040503050406030204" pitchFamily="18" charset="0"/>
              </a:rPr>
              <a:t>Q</a:t>
            </a:r>
            <a:r>
              <a:rPr lang="en-GB" dirty="0">
                <a:latin typeface="Cambria Math" panose="02040503050406030204" pitchFamily="18" charset="0"/>
                <a:ea typeface="Cambria Math" panose="02040503050406030204" pitchFamily="18" charset="0"/>
              </a:rPr>
              <a:t>)</a:t>
            </a:r>
          </a:p>
          <a:p>
            <a:r>
              <a:rPr lang="en-GB" dirty="0">
                <a:latin typeface="Cambria Math" panose="02040503050406030204" pitchFamily="18" charset="0"/>
                <a:ea typeface="Cambria Math" panose="02040503050406030204" pitchFamily="18" charset="0"/>
              </a:rPr>
              <a:t>Secure against Shor’s Algorithm (etc.), because even </a:t>
            </a:r>
            <a:r>
              <a:rPr lang="en-GB" dirty="0">
                <a:solidFill>
                  <a:srgbClr val="FF0000"/>
                </a:solidFill>
                <a:latin typeface="Cambria Math" panose="02040503050406030204" pitchFamily="18" charset="0"/>
                <a:ea typeface="Cambria Math" panose="02040503050406030204" pitchFamily="18" charset="0"/>
              </a:rPr>
              <a:t>Q</a:t>
            </a:r>
            <a:r>
              <a:rPr lang="en-GB" dirty="0">
                <a:latin typeface="Cambria Math" panose="02040503050406030204" pitchFamily="18" charset="0"/>
                <a:ea typeface="Cambria Math" panose="02040503050406030204" pitchFamily="18" charset="0"/>
              </a:rPr>
              <a:t> is unknown to Adversary</a:t>
            </a:r>
          </a:p>
        </p:txBody>
      </p:sp>
      <p:sp>
        <p:nvSpPr>
          <p:cNvPr id="4" name="Slide Number Placeholder 3"/>
          <p:cNvSpPr>
            <a:spLocks noGrp="1"/>
          </p:cNvSpPr>
          <p:nvPr>
            <p:ph type="sldNum" sz="quarter" idx="12"/>
          </p:nvPr>
        </p:nvSpPr>
        <p:spPr/>
        <p:txBody>
          <a:bodyPr/>
          <a:lstStyle/>
          <a:p>
            <a:fld id="{4FAB73BC-B049-4115-A692-8D63A059BFB8}" type="slidenum">
              <a:rPr lang="en-US" smtClean="0"/>
              <a:t>58</a:t>
            </a:fld>
            <a:endParaRPr lang="en-US" dirty="0"/>
          </a:p>
        </p:txBody>
      </p:sp>
    </p:spTree>
    <p:extLst>
      <p:ext uri="{BB962C8B-B14F-4D97-AF65-F5344CB8AC3E}">
        <p14:creationId xmlns:p14="http://schemas.microsoft.com/office/powerpoint/2010/main" val="34611755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Intermediate Knapsack</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Pick a random translate </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between 0 and </a:t>
            </a:r>
            <a:r>
              <a:rPr lang="en-GB" dirty="0">
                <a:solidFill>
                  <a:srgbClr val="FF0000"/>
                </a:solidFill>
                <a:latin typeface="Cambria Math" panose="02040503050406030204" pitchFamily="18" charset="0"/>
                <a:ea typeface="Cambria Math" panose="02040503050406030204" pitchFamily="18" charset="0"/>
              </a:rPr>
              <a:t>L</a:t>
            </a:r>
            <a:r>
              <a:rPr lang="en-GB" dirty="0">
                <a:latin typeface="Cambria Math" panose="02040503050406030204" pitchFamily="18" charset="0"/>
                <a:ea typeface="Cambria Math" panose="02040503050406030204" pitchFamily="18" charset="0"/>
              </a:rPr>
              <a:t>-1</a:t>
            </a:r>
          </a:p>
          <a:p>
            <a:r>
              <a:rPr lang="en-GB" dirty="0">
                <a:latin typeface="Cambria Math" panose="02040503050406030204" pitchFamily="18" charset="0"/>
                <a:ea typeface="Cambria Math" panose="02040503050406030204" pitchFamily="18" charset="0"/>
              </a:rPr>
              <a:t>Pick a random rescale </a:t>
            </a: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coprime with </a:t>
            </a:r>
            <a:r>
              <a:rPr lang="en-GB" dirty="0">
                <a:solidFill>
                  <a:srgbClr val="FF0000"/>
                </a:solidFill>
                <a:latin typeface="Cambria Math" panose="02040503050406030204" pitchFamily="18" charset="0"/>
                <a:ea typeface="Cambria Math" panose="02040503050406030204" pitchFamily="18" charset="0"/>
              </a:rPr>
              <a:t>L</a:t>
            </a:r>
          </a:p>
          <a:p>
            <a:r>
              <a:rPr lang="en-GB" dirty="0">
                <a:solidFill>
                  <a:schemeClr val="tx1">
                    <a:lumMod val="95000"/>
                    <a:lumOff val="5000"/>
                  </a:schemeClr>
                </a:solidFill>
                <a:latin typeface="Cambria Math" panose="02040503050406030204" pitchFamily="18" charset="0"/>
                <a:ea typeface="Cambria Math" panose="02040503050406030204" pitchFamily="18" charset="0"/>
              </a:rPr>
              <a:t>Find a generator </a:t>
            </a:r>
            <a:r>
              <a:rPr lang="en-GB" dirty="0">
                <a:solidFill>
                  <a:srgbClr val="FF0000"/>
                </a:solidFill>
                <a:latin typeface="Cambria Math" panose="02040503050406030204" pitchFamily="18" charset="0"/>
                <a:ea typeface="Cambria Math" panose="02040503050406030204" pitchFamily="18" charset="0"/>
              </a:rPr>
              <a:t>G</a:t>
            </a:r>
            <a:r>
              <a:rPr lang="en-GB" dirty="0">
                <a:solidFill>
                  <a:schemeClr val="tx1">
                    <a:lumMod val="95000"/>
                    <a:lumOff val="5000"/>
                  </a:schemeClr>
                </a:solidFill>
                <a:latin typeface="Cambria Math" panose="02040503050406030204" pitchFamily="18" charset="0"/>
                <a:ea typeface="Cambria Math" panose="02040503050406030204" pitchFamily="18" charset="0"/>
              </a:rPr>
              <a:t> by solving</a:t>
            </a:r>
          </a:p>
          <a:p>
            <a:pPr marL="0" indent="0" algn="ctr">
              <a:buNone/>
            </a:pPr>
            <a:r>
              <a:rPr lang="en-GB" dirty="0">
                <a:solidFill>
                  <a:srgbClr val="FF0000"/>
                </a:solidFill>
                <a:latin typeface="Cambria Math" panose="02040503050406030204" pitchFamily="18" charset="0"/>
                <a:ea typeface="Cambria Math" panose="02040503050406030204" pitchFamily="18" charset="0"/>
              </a:rPr>
              <a:t>G</a:t>
            </a:r>
            <a:r>
              <a:rPr lang="en-GB" baseline="30000" dirty="0">
                <a:solidFill>
                  <a:srgbClr val="FF0000"/>
                </a:solidFill>
                <a:latin typeface="Cambria Math" panose="02040503050406030204" pitchFamily="18" charset="0"/>
                <a:ea typeface="Cambria Math" panose="02040503050406030204" pitchFamily="18" charset="0"/>
              </a:rPr>
              <a:t>a1</a:t>
            </a:r>
            <a:r>
              <a:rPr lang="en-GB" dirty="0">
                <a:solidFill>
                  <a:schemeClr val="tx1">
                    <a:lumMod val="95000"/>
                    <a:lumOff val="5000"/>
                  </a:schemeClr>
                </a:solidFill>
                <a:latin typeface="Cambria Math" panose="02040503050406030204" pitchFamily="18" charset="0"/>
                <a:ea typeface="Cambria Math" panose="02040503050406030204" pitchFamily="18" charset="0"/>
              </a:rPr>
              <a:t> = 4 (mod </a:t>
            </a:r>
            <a:r>
              <a:rPr lang="en-GB" dirty="0">
                <a:solidFill>
                  <a:srgbClr val="FF0000"/>
                </a:solidFill>
                <a:latin typeface="Cambria Math" panose="02040503050406030204" pitchFamily="18" charset="0"/>
                <a:ea typeface="Cambria Math" panose="02040503050406030204" pitchFamily="18" charset="0"/>
              </a:rPr>
              <a:t>Q</a:t>
            </a:r>
            <a:r>
              <a:rPr lang="en-GB" dirty="0">
                <a:solidFill>
                  <a:schemeClr val="tx1">
                    <a:lumMod val="95000"/>
                    <a:lumOff val="5000"/>
                  </a:schemeClr>
                </a:solidFill>
                <a:latin typeface="Cambria Math" panose="02040503050406030204" pitchFamily="18" charset="0"/>
                <a:ea typeface="Cambria Math" panose="02040503050406030204" pitchFamily="18" charset="0"/>
              </a:rPr>
              <a:t>),   </a:t>
            </a:r>
            <a:r>
              <a:rPr lang="en-GB" i="1" dirty="0">
                <a:solidFill>
                  <a:schemeClr val="tx1">
                    <a:lumMod val="95000"/>
                    <a:lumOff val="5000"/>
                  </a:schemeClr>
                </a:solidFill>
                <a:latin typeface="Cambria Math" panose="02040503050406030204" pitchFamily="18" charset="0"/>
                <a:ea typeface="Cambria Math" panose="02040503050406030204" pitchFamily="18" charset="0"/>
              </a:rPr>
              <a:t>i.e.</a:t>
            </a:r>
            <a:r>
              <a:rPr lang="en-GB" dirty="0">
                <a:solidFill>
                  <a:schemeClr val="tx1">
                    <a:lumMod val="95000"/>
                    <a:lumOff val="5000"/>
                  </a:schemeClr>
                </a:solidFill>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G</a:t>
            </a:r>
            <a:r>
              <a:rPr lang="en-GB" dirty="0">
                <a:solidFill>
                  <a:schemeClr val="tx1">
                    <a:lumMod val="95000"/>
                    <a:lumOff val="5000"/>
                  </a:schemeClr>
                </a:solidFill>
                <a:latin typeface="Cambria Math" panose="02040503050406030204" pitchFamily="18" charset="0"/>
                <a:ea typeface="Cambria Math" panose="02040503050406030204" pitchFamily="18" charset="0"/>
              </a:rPr>
              <a:t> = 4</a:t>
            </a:r>
            <a:r>
              <a:rPr lang="en-GB" baseline="30000" dirty="0">
                <a:solidFill>
                  <a:schemeClr val="tx1">
                    <a:lumMod val="95000"/>
                    <a:lumOff val="5000"/>
                  </a:schemeClr>
                </a:solidFill>
                <a:latin typeface="Cambria Math" panose="02040503050406030204" pitchFamily="18" charset="0"/>
                <a:ea typeface="Cambria Math" panose="02040503050406030204" pitchFamily="18" charset="0"/>
              </a:rPr>
              <a:t>(1/</a:t>
            </a:r>
            <a:r>
              <a:rPr lang="en-GB" baseline="30000" dirty="0">
                <a:solidFill>
                  <a:srgbClr val="FF0000"/>
                </a:solidFill>
                <a:latin typeface="Cambria Math" panose="02040503050406030204" pitchFamily="18" charset="0"/>
                <a:ea typeface="Cambria Math" panose="02040503050406030204" pitchFamily="18" charset="0"/>
              </a:rPr>
              <a:t>a1</a:t>
            </a:r>
            <a:r>
              <a:rPr lang="en-GB" baseline="30000" dirty="0">
                <a:solidFill>
                  <a:schemeClr val="tx1">
                    <a:lumMod val="95000"/>
                    <a:lumOff val="5000"/>
                  </a:schemeClr>
                </a:solidFill>
                <a:latin typeface="Cambria Math" panose="02040503050406030204" pitchFamily="18" charset="0"/>
                <a:ea typeface="Cambria Math" panose="02040503050406030204" pitchFamily="18" charset="0"/>
              </a:rPr>
              <a:t> mod </a:t>
            </a:r>
            <a:r>
              <a:rPr lang="en-GB" baseline="30000" dirty="0">
                <a:solidFill>
                  <a:srgbClr val="FF0000"/>
                </a:solidFill>
                <a:latin typeface="Cambria Math" panose="02040503050406030204" pitchFamily="18" charset="0"/>
                <a:ea typeface="Cambria Math" panose="02040503050406030204" pitchFamily="18" charset="0"/>
              </a:rPr>
              <a:t>L</a:t>
            </a:r>
            <a:r>
              <a:rPr lang="en-GB" baseline="30000" dirty="0">
                <a:solidFill>
                  <a:schemeClr val="tx1">
                    <a:lumMod val="95000"/>
                    <a:lumOff val="5000"/>
                  </a:schemeClr>
                </a:solidFill>
                <a:latin typeface="Cambria Math" panose="02040503050406030204" pitchFamily="18" charset="0"/>
                <a:ea typeface="Cambria Math" panose="02040503050406030204" pitchFamily="18" charset="0"/>
              </a:rPr>
              <a:t>) </a:t>
            </a:r>
            <a:r>
              <a:rPr lang="en-GB" dirty="0">
                <a:solidFill>
                  <a:schemeClr val="tx1">
                    <a:lumMod val="95000"/>
                    <a:lumOff val="5000"/>
                  </a:schemeClr>
                </a:solidFill>
                <a:latin typeface="Cambria Math" panose="02040503050406030204" pitchFamily="18" charset="0"/>
                <a:ea typeface="Cambria Math" panose="02040503050406030204" pitchFamily="18" charset="0"/>
              </a:rPr>
              <a:t>(mod </a:t>
            </a:r>
            <a:r>
              <a:rPr lang="en-GB" dirty="0">
                <a:solidFill>
                  <a:srgbClr val="FF0000"/>
                </a:solidFill>
                <a:latin typeface="Cambria Math" panose="02040503050406030204" pitchFamily="18" charset="0"/>
                <a:ea typeface="Cambria Math" panose="02040503050406030204" pitchFamily="18" charset="0"/>
              </a:rPr>
              <a:t>Q</a:t>
            </a:r>
            <a:r>
              <a:rPr lang="en-GB" dirty="0">
                <a:solidFill>
                  <a:schemeClr val="tx1">
                    <a:lumMod val="95000"/>
                    <a:lumOff val="5000"/>
                  </a:schemeClr>
                </a:solidFill>
                <a:latin typeface="Cambria Math" panose="02040503050406030204" pitchFamily="18" charset="0"/>
                <a:ea typeface="Cambria Math" panose="02040503050406030204" pitchFamily="18" charset="0"/>
              </a:rPr>
              <a:t>)</a:t>
            </a:r>
          </a:p>
          <a:p>
            <a:pPr marL="0" indent="0" algn="ctr">
              <a:buNone/>
            </a:pPr>
            <a:endParaRPr lang="en-GB" dirty="0">
              <a:solidFill>
                <a:schemeClr val="tx1">
                  <a:lumMod val="95000"/>
                  <a:lumOff val="5000"/>
                </a:schemeClr>
              </a:solidFill>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Rocks for ‘intermediate knapsack’ are  </a:t>
            </a:r>
            <a:r>
              <a:rPr lang="en-GB" dirty="0" err="1">
                <a:solidFill>
                  <a:srgbClr val="FF0000"/>
                </a:solidFill>
                <a:latin typeface="Cambria Math" panose="02040503050406030204" pitchFamily="18" charset="0"/>
                <a:ea typeface="Cambria Math" panose="02040503050406030204" pitchFamily="18" charset="0"/>
              </a:rPr>
              <a:t>Y</a:t>
            </a:r>
            <a:r>
              <a:rPr lang="en-GB" baseline="-25000" dirty="0" err="1">
                <a:solidFill>
                  <a:srgbClr val="FF0000"/>
                </a:solidFill>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 </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1</a:t>
            </a:r>
            <a:r>
              <a:rPr lang="en-GB"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B</a:t>
            </a:r>
            <a:r>
              <a:rPr lang="en-GB" baseline="-25000" dirty="0" err="1">
                <a:solidFill>
                  <a:srgbClr val="FF0000"/>
                </a:solidFill>
                <a:latin typeface="Cambria Math" panose="02040503050406030204" pitchFamily="18" charset="0"/>
                <a:ea typeface="Cambria Math" panose="02040503050406030204" pitchFamily="18" charset="0"/>
              </a:rPr>
              <a:t>j</a:t>
            </a:r>
            <a:r>
              <a:rPr lang="en-GB"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 </a:t>
            </a:r>
            <a:r>
              <a:rPr lang="en-GB" dirty="0" err="1">
                <a:solidFill>
                  <a:srgbClr val="FF0000"/>
                </a:solidFill>
                <a:latin typeface="Cambria Math" panose="02040503050406030204" pitchFamily="18" charset="0"/>
                <a:ea typeface="Cambria Math" panose="02040503050406030204" pitchFamily="18" charset="0"/>
              </a:rPr>
              <a:t>r</a:t>
            </a:r>
            <a:r>
              <a:rPr lang="en-GB" baseline="-25000" dirty="0" err="1">
                <a:solidFill>
                  <a:srgbClr val="FF0000"/>
                </a:solidFill>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L</a:t>
            </a:r>
            <a:r>
              <a:rPr lang="en-GB" dirty="0">
                <a:latin typeface="Cambria Math" panose="02040503050406030204" pitchFamily="18" charset="0"/>
                <a:ea typeface="Cambria Math" panose="02040503050406030204" pitchFamily="18" charset="0"/>
              </a:rPr>
              <a:t>,  in [0..M-1]</a:t>
            </a:r>
          </a:p>
          <a:p>
            <a:r>
              <a:rPr lang="en-GB" dirty="0">
                <a:latin typeface="Cambria Math" panose="02040503050406030204" pitchFamily="18" charset="0"/>
                <a:ea typeface="Cambria Math" panose="02040503050406030204" pitchFamily="18" charset="0"/>
              </a:rPr>
              <a:t>So that  </a:t>
            </a:r>
            <a:r>
              <a:rPr lang="en-GB" dirty="0">
                <a:solidFill>
                  <a:srgbClr val="FF0000"/>
                </a:solidFill>
                <a:latin typeface="Cambria Math" panose="02040503050406030204" pitchFamily="18" charset="0"/>
                <a:ea typeface="Cambria Math" panose="02040503050406030204" pitchFamily="18" charset="0"/>
              </a:rPr>
              <a:t>G</a:t>
            </a:r>
            <a:r>
              <a:rPr lang="en-GB" baseline="30000" dirty="0">
                <a:latin typeface="Cambria Math" panose="02040503050406030204" pitchFamily="18" charset="0"/>
                <a:ea typeface="Cambria Math" panose="02040503050406030204" pitchFamily="18" charset="0"/>
              </a:rPr>
              <a:t> </a:t>
            </a:r>
            <a:r>
              <a:rPr lang="en-GB" baseline="30000" dirty="0" err="1">
                <a:solidFill>
                  <a:srgbClr val="FF0000"/>
                </a:solidFill>
                <a:latin typeface="Cambria Math" panose="02040503050406030204" pitchFamily="18" charset="0"/>
                <a:ea typeface="Cambria Math" panose="02040503050406030204" pitchFamily="18" charset="0"/>
              </a:rPr>
              <a:t>Yj</a:t>
            </a:r>
            <a:r>
              <a:rPr lang="en-GB" baseline="30000" dirty="0">
                <a:latin typeface="Cambria Math" panose="02040503050406030204" pitchFamily="18" charset="0"/>
                <a:ea typeface="Cambria Math" panose="02040503050406030204" pitchFamily="18" charset="0"/>
              </a:rPr>
              <a:t> + </a:t>
            </a:r>
            <a:r>
              <a:rPr lang="en-GB" baseline="30000" dirty="0">
                <a:solidFill>
                  <a:srgbClr val="FF0000"/>
                </a:solidFill>
                <a:latin typeface="Cambria Math" panose="02040503050406030204" pitchFamily="18" charset="0"/>
                <a:ea typeface="Cambria Math" panose="02040503050406030204" pitchFamily="18" charset="0"/>
              </a:rPr>
              <a:t>c1</a:t>
            </a:r>
            <a:r>
              <a:rPr lang="en-GB" baseline="30000"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 P</a:t>
            </a:r>
            <a:r>
              <a:rPr lang="en-GB" baseline="-25000" dirty="0">
                <a:latin typeface="Cambria Math" panose="02040503050406030204" pitchFamily="18" charset="0"/>
                <a:ea typeface="Cambria Math" panose="02040503050406030204" pitchFamily="18" charset="0"/>
              </a:rPr>
              <a:t>j</a:t>
            </a:r>
            <a:r>
              <a:rPr lang="en-GB" baseline="30000" dirty="0">
                <a:solidFill>
                  <a:schemeClr val="tx1">
                    <a:lumMod val="95000"/>
                    <a:lumOff val="5000"/>
                  </a:schemeClr>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 </a:t>
            </a:r>
            <a:r>
              <a:rPr lang="en-GB" dirty="0">
                <a:solidFill>
                  <a:srgbClr val="FF0000"/>
                </a:solidFill>
                <a:latin typeface="Cambria Math" panose="02040503050406030204" pitchFamily="18" charset="0"/>
                <a:ea typeface="Cambria Math" panose="02040503050406030204" pitchFamily="18" charset="0"/>
              </a:rPr>
              <a:t>Q</a:t>
            </a:r>
            <a:r>
              <a:rPr lang="en-GB" dirty="0">
                <a:latin typeface="Cambria Math" panose="02040503050406030204" pitchFamily="18" charset="0"/>
                <a:ea typeface="Cambria Math" panose="02040503050406030204" pitchFamily="18" charset="0"/>
              </a:rPr>
              <a:t>)</a:t>
            </a:r>
          </a:p>
        </p:txBody>
      </p:sp>
      <p:sp>
        <p:nvSpPr>
          <p:cNvPr id="4" name="Slide Number Placeholder 3"/>
          <p:cNvSpPr>
            <a:spLocks noGrp="1"/>
          </p:cNvSpPr>
          <p:nvPr>
            <p:ph type="sldNum" sz="quarter" idx="12"/>
          </p:nvPr>
        </p:nvSpPr>
        <p:spPr/>
        <p:txBody>
          <a:bodyPr/>
          <a:lstStyle/>
          <a:p>
            <a:fld id="{4FAB73BC-B049-4115-A692-8D63A059BFB8}" type="slidenum">
              <a:rPr lang="en-US" smtClean="0"/>
              <a:t>59</a:t>
            </a:fld>
            <a:endParaRPr lang="en-US" dirty="0"/>
          </a:p>
        </p:txBody>
      </p:sp>
    </p:spTree>
    <p:extLst>
      <p:ext uri="{BB962C8B-B14F-4D97-AF65-F5344CB8AC3E}">
        <p14:creationId xmlns:p14="http://schemas.microsoft.com/office/powerpoint/2010/main" val="322478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torus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When a lattice L is embedded in a vector space V, we have T = V/L, a flat manifold inheriting the metric structure of V</a:t>
            </a:r>
          </a:p>
          <a:p>
            <a:r>
              <a:rPr lang="en-GB" dirty="0">
                <a:latin typeface="Cambria Math" panose="02040503050406030204" pitchFamily="18" charset="0"/>
                <a:ea typeface="Cambria Math" panose="02040503050406030204" pitchFamily="18" charset="0"/>
              </a:rPr>
              <a:t>If the dimensions of L and V agree, then T is </a:t>
            </a:r>
            <a:r>
              <a:rPr lang="en-GB" b="1" dirty="0">
                <a:latin typeface="Cambria Math" panose="02040503050406030204" pitchFamily="18" charset="0"/>
                <a:ea typeface="Cambria Math" panose="02040503050406030204" pitchFamily="18" charset="0"/>
              </a:rPr>
              <a:t>compact</a:t>
            </a:r>
            <a:r>
              <a:rPr lang="en-GB" dirty="0">
                <a:latin typeface="Cambria Math" panose="02040503050406030204" pitchFamily="18" charset="0"/>
                <a:ea typeface="Cambria Math" panose="02040503050406030204" pitchFamily="18" charset="0"/>
              </a:rPr>
              <a:t> (a torus), and its volume agrees with the </a:t>
            </a:r>
            <a:r>
              <a:rPr lang="en-GB" b="1" dirty="0">
                <a:latin typeface="Cambria Math" panose="02040503050406030204" pitchFamily="18" charset="0"/>
                <a:ea typeface="Cambria Math" panose="02040503050406030204" pitchFamily="18" charset="0"/>
              </a:rPr>
              <a:t>content</a:t>
            </a:r>
            <a:r>
              <a:rPr lang="en-GB" dirty="0">
                <a:latin typeface="Cambria Math" panose="02040503050406030204" pitchFamily="18" charset="0"/>
                <a:ea typeface="Cambria Math" panose="02040503050406030204" pitchFamily="18" charset="0"/>
              </a:rPr>
              <a:t> (or </a:t>
            </a:r>
            <a:r>
              <a:rPr lang="en-GB" b="1" dirty="0" err="1">
                <a:latin typeface="Cambria Math" panose="02040503050406030204" pitchFamily="18" charset="0"/>
                <a:ea typeface="Cambria Math" panose="02040503050406030204" pitchFamily="18" charset="0"/>
              </a:rPr>
              <a:t>covolume</a:t>
            </a:r>
            <a:r>
              <a:rPr lang="en-GB" dirty="0">
                <a:latin typeface="Cambria Math" panose="02040503050406030204" pitchFamily="18" charset="0"/>
                <a:ea typeface="Cambria Math" panose="02040503050406030204" pitchFamily="18" charset="0"/>
              </a:rPr>
              <a:t>) of L</a:t>
            </a:r>
          </a:p>
          <a:p>
            <a:r>
              <a:rPr lang="en-GB" dirty="0">
                <a:latin typeface="Cambria Math" panose="02040503050406030204" pitchFamily="18" charset="0"/>
                <a:ea typeface="Cambria Math" panose="02040503050406030204" pitchFamily="18" charset="0"/>
              </a:rPr>
              <a:t>This is well defined, independent of any reference to a </a:t>
            </a:r>
            <a:r>
              <a:rPr lang="en-GB" b="1" dirty="0">
                <a:latin typeface="Cambria Math" panose="02040503050406030204" pitchFamily="18" charset="0"/>
                <a:ea typeface="Cambria Math" panose="02040503050406030204" pitchFamily="18" charset="0"/>
              </a:rPr>
              <a:t>fundamental region</a:t>
            </a:r>
            <a:r>
              <a:rPr lang="en-GB" dirty="0">
                <a:latin typeface="Cambria Math" panose="02040503050406030204" pitchFamily="18" charset="0"/>
                <a:ea typeface="Cambria Math" panose="02040503050406030204" pitchFamily="18" charset="0"/>
              </a:rPr>
              <a:t>, and is sometimes a more useful concept than L itself</a:t>
            </a:r>
          </a:p>
          <a:p>
            <a:endParaRPr lang="en-GB" b="1"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If the ambient space V is simply a lattice, then T is instead a countable abelian group that describes how L injects into V</a:t>
            </a:r>
          </a:p>
          <a:p>
            <a:r>
              <a:rPr lang="en-GB" dirty="0">
                <a:latin typeface="Cambria Math" panose="02040503050406030204" pitchFamily="18" charset="0"/>
                <a:ea typeface="Cambria Math" panose="02040503050406030204" pitchFamily="18" charset="0"/>
              </a:rPr>
              <a:t>The structure of the group T is revealed by the </a:t>
            </a:r>
            <a:r>
              <a:rPr lang="en-GB" b="1" dirty="0">
                <a:latin typeface="Cambria Math" panose="02040503050406030204" pitchFamily="18" charset="0"/>
                <a:ea typeface="Cambria Math" panose="02040503050406030204" pitchFamily="18" charset="0"/>
              </a:rPr>
              <a:t>Smith Normal Form </a:t>
            </a:r>
            <a:r>
              <a:rPr lang="en-GB" dirty="0">
                <a:latin typeface="Cambria Math" panose="02040503050406030204" pitchFamily="18" charset="0"/>
                <a:ea typeface="Cambria Math" panose="02040503050406030204" pitchFamily="18" charset="0"/>
              </a:rPr>
              <a:t>of a basis matrix for L</a:t>
            </a:r>
          </a:p>
          <a:p>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28770676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 knapsack</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Now pick another random translate </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and rescale </a:t>
            </a: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modulo M</a:t>
            </a:r>
          </a:p>
          <a:p>
            <a:r>
              <a:rPr lang="en-GB" dirty="0">
                <a:latin typeface="Cambria Math" panose="02040503050406030204" pitchFamily="18" charset="0"/>
                <a:ea typeface="Cambria Math" panose="02040503050406030204" pitchFamily="18" charset="0"/>
              </a:rPr>
              <a:t>Then the public knapsack will be the set of things of the form</a:t>
            </a:r>
          </a:p>
          <a:p>
            <a:pPr marL="0" indent="0" algn="ctr">
              <a:buNone/>
            </a:pP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err="1">
                <a:solidFill>
                  <a:srgbClr val="FF0000"/>
                </a:solidFill>
                <a:latin typeface="Cambria Math" panose="02040503050406030204" pitchFamily="18" charset="0"/>
                <a:ea typeface="Cambria Math" panose="02040503050406030204" pitchFamily="18" charset="0"/>
              </a:rPr>
              <a:t>Y</a:t>
            </a:r>
            <a:r>
              <a:rPr lang="en-GB" baseline="-25000" dirty="0" err="1">
                <a:solidFill>
                  <a:srgbClr val="FF0000"/>
                </a:solidFill>
                <a:latin typeface="Cambria Math" panose="02040503050406030204" pitchFamily="18" charset="0"/>
                <a:ea typeface="Cambria Math" panose="02040503050406030204" pitchFamily="18" charset="0"/>
              </a:rPr>
              <a:t>j</a:t>
            </a:r>
            <a:r>
              <a:rPr lang="en-GB" dirty="0">
                <a:solidFill>
                  <a:srgbClr val="FF0000"/>
                </a:solidFill>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 M)</a:t>
            </a:r>
          </a:p>
          <a:p>
            <a:r>
              <a:rPr lang="en-GB" dirty="0">
                <a:latin typeface="Cambria Math" panose="02040503050406030204" pitchFamily="18" charset="0"/>
                <a:ea typeface="Cambria Math" panose="02040503050406030204" pitchFamily="18" charset="0"/>
              </a:rPr>
              <a:t>But we </a:t>
            </a:r>
            <a:r>
              <a:rPr lang="en-GB" b="1" dirty="0">
                <a:latin typeface="Cambria Math" panose="02040503050406030204" pitchFamily="18" charset="0"/>
                <a:ea typeface="Cambria Math" panose="02040503050406030204" pitchFamily="18" charset="0"/>
              </a:rPr>
              <a:t>sort it </a:t>
            </a:r>
            <a:r>
              <a:rPr lang="en-GB" dirty="0">
                <a:latin typeface="Cambria Math" panose="02040503050406030204" pitchFamily="18" charset="0"/>
                <a:ea typeface="Cambria Math" panose="02040503050406030204" pitchFamily="18" charset="0"/>
              </a:rPr>
              <a:t>before publication, so there’s a </a:t>
            </a:r>
            <a:r>
              <a:rPr lang="en-GB" dirty="0">
                <a:solidFill>
                  <a:srgbClr val="FF0000"/>
                </a:solidFill>
                <a:latin typeface="Cambria Math" panose="02040503050406030204" pitchFamily="18" charset="0"/>
                <a:ea typeface="Cambria Math" panose="02040503050406030204" pitchFamily="18" charset="0"/>
              </a:rPr>
              <a:t>permutation</a:t>
            </a:r>
            <a:r>
              <a:rPr lang="en-GB" dirty="0">
                <a:latin typeface="Cambria Math" panose="02040503050406030204" pitchFamily="18" charset="0"/>
                <a:ea typeface="Cambria Math" panose="02040503050406030204" pitchFamily="18" charset="0"/>
              </a:rPr>
              <a:t> </a:t>
            </a:r>
            <a:r>
              <a:rPr lang="el-GR" dirty="0">
                <a:solidFill>
                  <a:srgbClr val="FF0000"/>
                </a:solidFill>
                <a:latin typeface="Cambria Math" panose="02040503050406030204" pitchFamily="18" charset="0"/>
                <a:ea typeface="Cambria Math" panose="02040503050406030204" pitchFamily="18" charset="0"/>
              </a:rPr>
              <a:t>σ</a:t>
            </a:r>
            <a:r>
              <a:rPr lang="en-GB" dirty="0">
                <a:latin typeface="Cambria Math" panose="02040503050406030204" pitchFamily="18" charset="0"/>
                <a:ea typeface="Cambria Math" panose="02040503050406030204" pitchFamily="18" charset="0"/>
              </a:rPr>
              <a:t> such that</a:t>
            </a:r>
          </a:p>
          <a:p>
            <a:pPr marL="0" indent="0" algn="ctr">
              <a:buNone/>
            </a:pPr>
            <a:r>
              <a:rPr lang="en-GB" dirty="0" err="1">
                <a:latin typeface="Cambria Math" panose="02040503050406030204" pitchFamily="18" charset="0"/>
                <a:ea typeface="Cambria Math" panose="02040503050406030204" pitchFamily="18" charset="0"/>
              </a:rPr>
              <a:t>X</a:t>
            </a:r>
            <a:r>
              <a:rPr lang="en-GB" baseline="-25000" dirty="0" err="1">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 </a:t>
            </a: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a:t>
            </a:r>
            <a:r>
              <a:rPr lang="en-GB" dirty="0">
                <a:solidFill>
                  <a:srgbClr val="FF0000"/>
                </a:solidFill>
                <a:latin typeface="Cambria Math" panose="02040503050406030204" pitchFamily="18" charset="0"/>
                <a:ea typeface="Cambria Math" panose="02040503050406030204" pitchFamily="18" charset="0"/>
              </a:rPr>
              <a:t>Y</a:t>
            </a:r>
            <a:r>
              <a:rPr lang="el-GR" baseline="-25000" dirty="0">
                <a:solidFill>
                  <a:srgbClr val="FF0000"/>
                </a:solidFill>
                <a:latin typeface="Cambria Math" panose="02040503050406030204" pitchFamily="18" charset="0"/>
                <a:ea typeface="Cambria Math" panose="02040503050406030204" pitchFamily="18" charset="0"/>
              </a:rPr>
              <a:t>σ</a:t>
            </a:r>
            <a:r>
              <a:rPr lang="en-GB" baseline="-25000" dirty="0">
                <a:latin typeface="Cambria Math" panose="02040503050406030204" pitchFamily="18" charset="0"/>
                <a:ea typeface="Cambria Math" panose="02040503050406030204" pitchFamily="18" charset="0"/>
              </a:rPr>
              <a:t>(j) </a:t>
            </a:r>
            <a:r>
              <a:rPr lang="en-GB" dirty="0">
                <a:latin typeface="Cambria Math" panose="02040503050406030204" pitchFamily="18" charset="0"/>
                <a:ea typeface="Cambria Math" panose="02040503050406030204" pitchFamily="18" charset="0"/>
              </a:rPr>
              <a:t>+ </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 M)</a:t>
            </a:r>
          </a:p>
          <a:p>
            <a:pPr marL="0" indent="0" algn="ctr">
              <a:buNone/>
            </a:pP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(By careful choice of </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and </a:t>
            </a: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we can force X</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=0 and X</a:t>
            </a:r>
            <a:r>
              <a:rPr lang="en-GB" baseline="-25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=1,  </a:t>
            </a:r>
            <a:r>
              <a:rPr lang="en-GB" i="1" dirty="0" err="1">
                <a:latin typeface="Cambria Math" panose="02040503050406030204" pitchFamily="18" charset="0"/>
                <a:ea typeface="Cambria Math" panose="02040503050406030204" pitchFamily="18" charset="0"/>
              </a:rPr>
              <a:t>w.l.o.g</a:t>
            </a:r>
            <a:r>
              <a:rPr lang="en-GB" i="1"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a:t>
            </a:r>
          </a:p>
        </p:txBody>
      </p:sp>
      <p:sp>
        <p:nvSpPr>
          <p:cNvPr id="4" name="Slide Number Placeholder 3"/>
          <p:cNvSpPr>
            <a:spLocks noGrp="1"/>
          </p:cNvSpPr>
          <p:nvPr>
            <p:ph type="sldNum" sz="quarter" idx="12"/>
          </p:nvPr>
        </p:nvSpPr>
        <p:spPr/>
        <p:txBody>
          <a:bodyPr/>
          <a:lstStyle/>
          <a:p>
            <a:fld id="{4FAB73BC-B049-4115-A692-8D63A059BFB8}" type="slidenum">
              <a:rPr lang="en-US" smtClean="0"/>
              <a:t>60</a:t>
            </a:fld>
            <a:endParaRPr lang="en-US" dirty="0"/>
          </a:p>
        </p:txBody>
      </p:sp>
    </p:spTree>
    <p:extLst>
      <p:ext uri="{BB962C8B-B14F-4D97-AF65-F5344CB8AC3E}">
        <p14:creationId xmlns:p14="http://schemas.microsoft.com/office/powerpoint/2010/main" val="11214339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Deciphering</a:t>
            </a:r>
          </a:p>
        </p:txBody>
      </p:sp>
      <p:sp>
        <p:nvSpPr>
          <p:cNvPr id="3" name="Content Placeholder 2"/>
          <p:cNvSpPr>
            <a:spLocks noGrp="1"/>
          </p:cNvSpPr>
          <p:nvPr>
            <p:ph idx="1"/>
          </p:nvPr>
        </p:nvSpPr>
        <p:spPr/>
        <p:txBody>
          <a:bodyPr/>
          <a:lstStyle/>
          <a:p>
            <a:r>
              <a:rPr lang="en-GB" b="1" dirty="0" err="1">
                <a:latin typeface="Cambria Math" panose="02040503050406030204" pitchFamily="18" charset="0"/>
                <a:ea typeface="Cambria Math" panose="02040503050406030204" pitchFamily="18" charset="0"/>
              </a:rPr>
              <a:t>Ciphertext</a:t>
            </a:r>
            <a:r>
              <a:rPr lang="en-GB" dirty="0">
                <a:latin typeface="Cambria Math" panose="02040503050406030204" pitchFamily="18" charset="0"/>
                <a:ea typeface="Cambria Math" panose="02040503050406030204" pitchFamily="18" charset="0"/>
              </a:rPr>
              <a:t>, mod M</a:t>
            </a:r>
          </a:p>
          <a:p>
            <a:r>
              <a:rPr lang="en-GB" dirty="0">
                <a:latin typeface="Cambria Math" panose="02040503050406030204" pitchFamily="18" charset="0"/>
                <a:ea typeface="Cambria Math" panose="02040503050406030204" pitchFamily="18" charset="0"/>
              </a:rPr>
              <a:t>Subtract w*</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and divide by </a:t>
            </a:r>
            <a:r>
              <a:rPr lang="en-GB" dirty="0">
                <a:solidFill>
                  <a:srgbClr val="FF0000"/>
                </a:solidFill>
                <a:latin typeface="Cambria Math" panose="02040503050406030204" pitchFamily="18" charset="0"/>
                <a:ea typeface="Cambria Math" panose="02040503050406030204" pitchFamily="18" charset="0"/>
              </a:rPr>
              <a:t>a</a:t>
            </a:r>
            <a:r>
              <a:rPr lang="en-GB" baseline="-25000" dirty="0">
                <a:solidFill>
                  <a:srgbClr val="FF0000"/>
                </a:solidFill>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mod M</a:t>
            </a:r>
          </a:p>
          <a:p>
            <a:r>
              <a:rPr lang="en-GB" dirty="0">
                <a:latin typeface="Cambria Math" panose="02040503050406030204" pitchFamily="18" charset="0"/>
                <a:ea typeface="Cambria Math" panose="02040503050406030204" pitchFamily="18" charset="0"/>
              </a:rPr>
              <a:t>Some small ambiguity in recasting to ℤ/</a:t>
            </a:r>
            <a:r>
              <a:rPr lang="en-GB" dirty="0">
                <a:solidFill>
                  <a:srgbClr val="FF0000"/>
                </a:solidFill>
                <a:latin typeface="Cambria Math" panose="02040503050406030204" pitchFamily="18" charset="0"/>
                <a:ea typeface="Cambria Math" panose="02040503050406030204" pitchFamily="18" charset="0"/>
              </a:rPr>
              <a:t>L</a:t>
            </a:r>
            <a:r>
              <a:rPr lang="en-GB" dirty="0">
                <a:latin typeface="Cambria Math" panose="02040503050406030204" pitchFamily="18" charset="0"/>
                <a:ea typeface="Cambria Math" panose="02040503050406030204" pitchFamily="18" charset="0"/>
              </a:rPr>
              <a:t>ℤ, so we need a small outer loop to guess the correct way to remove translate w*</a:t>
            </a:r>
            <a:r>
              <a:rPr lang="en-GB" dirty="0">
                <a:solidFill>
                  <a:srgbClr val="FF0000"/>
                </a:solidFill>
                <a:latin typeface="Cambria Math" panose="02040503050406030204" pitchFamily="18" charset="0"/>
                <a:ea typeface="Cambria Math" panose="02040503050406030204" pitchFamily="18" charset="0"/>
              </a:rPr>
              <a:t>c</a:t>
            </a:r>
            <a:r>
              <a:rPr lang="en-GB" baseline="-25000" dirty="0">
                <a:solidFill>
                  <a:srgbClr val="FF0000"/>
                </a:solidFill>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obtaining a candidate </a:t>
            </a:r>
            <a:r>
              <a:rPr lang="en-GB" dirty="0">
                <a:solidFill>
                  <a:srgbClr val="0070C0"/>
                </a:solidFill>
                <a:latin typeface="Cambria Math" panose="02040503050406030204" pitchFamily="18" charset="0"/>
                <a:ea typeface="Cambria Math" panose="02040503050406030204" pitchFamily="18" charset="0"/>
              </a:rPr>
              <a:t>index</a:t>
            </a:r>
            <a:endParaRPr lang="en-GB" baseline="-25000" dirty="0">
              <a:solidFill>
                <a:srgbClr val="0070C0"/>
              </a:solidFill>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Check guess by seeing whether </a:t>
            </a:r>
            <a:r>
              <a:rPr lang="en-GB" dirty="0" err="1">
                <a:solidFill>
                  <a:srgbClr val="FF0000"/>
                </a:solidFill>
                <a:latin typeface="Cambria Math" panose="02040503050406030204" pitchFamily="18" charset="0"/>
                <a:ea typeface="Cambria Math" panose="02040503050406030204" pitchFamily="18" charset="0"/>
              </a:rPr>
              <a:t>G</a:t>
            </a:r>
            <a:r>
              <a:rPr lang="en-GB" baseline="30000" dirty="0" err="1">
                <a:solidFill>
                  <a:srgbClr val="0070C0"/>
                </a:solidFill>
                <a:latin typeface="Cambria Math" panose="02040503050406030204" pitchFamily="18" charset="0"/>
                <a:ea typeface="Cambria Math" panose="02040503050406030204" pitchFamily="18" charset="0"/>
              </a:rPr>
              <a:t>index</a:t>
            </a:r>
            <a:r>
              <a:rPr lang="en-GB" dirty="0">
                <a:latin typeface="Cambria Math" panose="02040503050406030204" pitchFamily="18" charset="0"/>
                <a:ea typeface="Cambria Math" panose="02040503050406030204" pitchFamily="18" charset="0"/>
              </a:rPr>
              <a:t> mod </a:t>
            </a:r>
            <a:r>
              <a:rPr lang="en-GB" dirty="0">
                <a:solidFill>
                  <a:srgbClr val="FF0000"/>
                </a:solidFill>
                <a:latin typeface="Cambria Math" panose="02040503050406030204" pitchFamily="18" charset="0"/>
                <a:ea typeface="Cambria Math" panose="02040503050406030204" pitchFamily="18" charset="0"/>
              </a:rPr>
              <a:t>Q</a:t>
            </a:r>
            <a:r>
              <a:rPr lang="en-GB" dirty="0">
                <a:latin typeface="Cambria Math" panose="02040503050406030204" pitchFamily="18" charset="0"/>
                <a:ea typeface="Cambria Math" panose="02040503050406030204" pitchFamily="18" charset="0"/>
              </a:rPr>
              <a:t> looks like a square in the integers</a:t>
            </a:r>
          </a:p>
          <a:p>
            <a:r>
              <a:rPr lang="en-GB" dirty="0">
                <a:latin typeface="Cambria Math" panose="02040503050406030204" pitchFamily="18" charset="0"/>
                <a:ea typeface="Cambria Math" panose="02040503050406030204" pitchFamily="18" charset="0"/>
              </a:rPr>
              <a:t>If it is, then it will be equal with ( P</a:t>
            </a:r>
            <a:r>
              <a:rPr lang="el-GR" baseline="-25000" dirty="0">
                <a:solidFill>
                  <a:srgbClr val="FF0000"/>
                </a:solidFill>
                <a:latin typeface="Cambria Math" panose="02040503050406030204" pitchFamily="18" charset="0"/>
                <a:ea typeface="Cambria Math" panose="02040503050406030204" pitchFamily="18" charset="0"/>
              </a:rPr>
              <a:t>σ</a:t>
            </a:r>
            <a:r>
              <a:rPr lang="en-GB" baseline="-25000" dirty="0">
                <a:latin typeface="Cambria Math" panose="02040503050406030204" pitchFamily="18" charset="0"/>
                <a:ea typeface="Cambria Math" panose="02040503050406030204" pitchFamily="18" charset="0"/>
              </a:rPr>
              <a:t>(</a:t>
            </a:r>
            <a:r>
              <a:rPr lang="en-GB" baseline="-25000" dirty="0">
                <a:solidFill>
                  <a:srgbClr val="00B050"/>
                </a:solidFill>
                <a:latin typeface="Cambria Math" panose="02040503050406030204" pitchFamily="18" charset="0"/>
                <a:ea typeface="Cambria Math" panose="02040503050406030204" pitchFamily="18" charset="0"/>
              </a:rPr>
              <a:t>e1</a:t>
            </a:r>
            <a:r>
              <a:rPr lang="en-GB" baseline="-25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*P</a:t>
            </a:r>
            <a:r>
              <a:rPr lang="el-GR" baseline="-25000" dirty="0">
                <a:solidFill>
                  <a:srgbClr val="FF0000"/>
                </a:solidFill>
                <a:latin typeface="Cambria Math" panose="02040503050406030204" pitchFamily="18" charset="0"/>
                <a:ea typeface="Cambria Math" panose="02040503050406030204" pitchFamily="18" charset="0"/>
              </a:rPr>
              <a:t>σ</a:t>
            </a:r>
            <a:r>
              <a:rPr lang="en-GB" baseline="-25000" dirty="0">
                <a:latin typeface="Cambria Math" panose="02040503050406030204" pitchFamily="18" charset="0"/>
                <a:ea typeface="Cambria Math" panose="02040503050406030204" pitchFamily="18" charset="0"/>
              </a:rPr>
              <a:t>(</a:t>
            </a:r>
            <a:r>
              <a:rPr lang="en-GB" baseline="-25000" dirty="0">
                <a:solidFill>
                  <a:srgbClr val="00B050"/>
                </a:solidFill>
                <a:latin typeface="Cambria Math" panose="02040503050406030204" pitchFamily="18" charset="0"/>
                <a:ea typeface="Cambria Math" panose="02040503050406030204" pitchFamily="18" charset="0"/>
              </a:rPr>
              <a:t>e2</a:t>
            </a:r>
            <a:r>
              <a:rPr lang="en-GB" baseline="-25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*...*P</a:t>
            </a:r>
            <a:r>
              <a:rPr lang="el-GR" baseline="-25000" dirty="0">
                <a:solidFill>
                  <a:srgbClr val="FF0000"/>
                </a:solidFill>
                <a:latin typeface="Cambria Math" panose="02040503050406030204" pitchFamily="18" charset="0"/>
                <a:ea typeface="Cambria Math" panose="02040503050406030204" pitchFamily="18" charset="0"/>
              </a:rPr>
              <a:t>σ</a:t>
            </a:r>
            <a:r>
              <a:rPr lang="en-GB" baseline="-25000" dirty="0">
                <a:latin typeface="Cambria Math" panose="02040503050406030204" pitchFamily="18" charset="0"/>
                <a:ea typeface="Cambria Math" panose="02040503050406030204" pitchFamily="18" charset="0"/>
              </a:rPr>
              <a:t>(</a:t>
            </a:r>
            <a:r>
              <a:rPr lang="en-GB" baseline="-25000" dirty="0" err="1">
                <a:solidFill>
                  <a:srgbClr val="00B050"/>
                </a:solidFill>
                <a:latin typeface="Cambria Math" panose="02040503050406030204" pitchFamily="18" charset="0"/>
                <a:ea typeface="Cambria Math" panose="02040503050406030204" pitchFamily="18" charset="0"/>
              </a:rPr>
              <a:t>ew</a:t>
            </a:r>
            <a:r>
              <a:rPr lang="en-GB" baseline="-25000"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a:t>
            </a:r>
            <a:r>
              <a:rPr lang="en-GB" baseline="30000" dirty="0">
                <a:latin typeface="Cambria Math" panose="02040503050406030204" pitchFamily="18" charset="0"/>
                <a:ea typeface="Cambria Math" panose="02040503050406030204" pitchFamily="18" charset="0"/>
              </a:rPr>
              <a:t>2</a:t>
            </a:r>
          </a:p>
          <a:p>
            <a:r>
              <a:rPr lang="en-GB" dirty="0">
                <a:latin typeface="Cambria Math" panose="02040503050406030204" pitchFamily="18" charset="0"/>
                <a:ea typeface="Cambria Math" panose="02040503050406030204" pitchFamily="18" charset="0"/>
              </a:rPr>
              <a:t>So we can factor it with trial division, invert the permutation, and recover the enciphered ephemeral set </a:t>
            </a:r>
            <a:r>
              <a:rPr lang="en-GB" dirty="0">
                <a:solidFill>
                  <a:srgbClr val="00B050"/>
                </a:solidFill>
                <a:latin typeface="Cambria Math" panose="02040503050406030204" pitchFamily="18" charset="0"/>
                <a:ea typeface="Cambria Math" panose="02040503050406030204" pitchFamily="18" charset="0"/>
              </a:rPr>
              <a:t>E</a:t>
            </a:r>
          </a:p>
          <a:p>
            <a:r>
              <a:rPr lang="en-GB" dirty="0">
                <a:latin typeface="Cambria Math" panose="02040503050406030204" pitchFamily="18" charset="0"/>
                <a:ea typeface="Cambria Math" panose="02040503050406030204" pitchFamily="18" charset="0"/>
              </a:rPr>
              <a:t>No probability of failure if implemented correctly (though we still need to worry about making the decryption run in constant time, </a:t>
            </a:r>
            <a:r>
              <a:rPr lang="en-GB" i="1" dirty="0">
                <a:latin typeface="Cambria Math" panose="02040503050406030204" pitchFamily="18" charset="0"/>
                <a:ea typeface="Cambria Math" panose="02040503050406030204" pitchFamily="18" charset="0"/>
              </a:rPr>
              <a:t>etc.</a:t>
            </a:r>
            <a:r>
              <a:rPr lang="en-GB" dirty="0">
                <a:latin typeface="Cambria Math" panose="02040503050406030204" pitchFamily="18" charset="0"/>
                <a:ea typeface="Cambria Math" panose="02040503050406030204" pitchFamily="18" charset="0"/>
              </a:rPr>
              <a:t>)</a:t>
            </a:r>
          </a:p>
          <a:p>
            <a:endParaRPr lang="en-GB" dirty="0"/>
          </a:p>
        </p:txBody>
      </p:sp>
      <p:sp>
        <p:nvSpPr>
          <p:cNvPr id="4" name="Slide Number Placeholder 3"/>
          <p:cNvSpPr>
            <a:spLocks noGrp="1"/>
          </p:cNvSpPr>
          <p:nvPr>
            <p:ph type="sldNum" sz="quarter" idx="12"/>
          </p:nvPr>
        </p:nvSpPr>
        <p:spPr/>
        <p:txBody>
          <a:bodyPr/>
          <a:lstStyle/>
          <a:p>
            <a:fld id="{4FAB73BC-B049-4115-A692-8D63A059BFB8}" type="slidenum">
              <a:rPr lang="en-US" smtClean="0"/>
              <a:t>61</a:t>
            </a:fld>
            <a:endParaRPr lang="en-US" dirty="0"/>
          </a:p>
        </p:txBody>
      </p:sp>
    </p:spTree>
    <p:extLst>
      <p:ext uri="{BB962C8B-B14F-4D97-AF65-F5344CB8AC3E}">
        <p14:creationId xmlns:p14="http://schemas.microsoft.com/office/powerpoint/2010/main" val="26195263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Attacks</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Are there any algebraic attacks that make use of the structure, or can we safely treat the knapsack as ‘random’?</a:t>
            </a:r>
          </a:p>
          <a:p>
            <a:r>
              <a:rPr lang="en-GB" i="1" dirty="0">
                <a:latin typeface="Cambria Math" panose="02040503050406030204" pitchFamily="18" charset="0"/>
                <a:ea typeface="Cambria Math" panose="02040503050406030204" pitchFamily="18" charset="0"/>
              </a:rPr>
              <a:t>Seems unlikely that there will be a nice underlying hard problem to analyse</a:t>
            </a:r>
          </a:p>
          <a:p>
            <a:endParaRPr lang="en-GB" i="1"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Is there anything wrong with M being a power of 2?  Would a prime be any better?</a:t>
            </a:r>
          </a:p>
          <a:p>
            <a:r>
              <a:rPr lang="en-GB" dirty="0">
                <a:latin typeface="Cambria Math" panose="02040503050406030204" pitchFamily="18" charset="0"/>
                <a:ea typeface="Cambria Math" panose="02040503050406030204" pitchFamily="18" charset="0"/>
              </a:rPr>
              <a:t>With a slightly smaller number of rocks (</a:t>
            </a:r>
            <a:r>
              <a:rPr lang="en-GB" i="1" dirty="0">
                <a:latin typeface="Cambria Math" panose="02040503050406030204" pitchFamily="18" charset="0"/>
                <a:ea typeface="Cambria Math" panose="02040503050406030204" pitchFamily="18" charset="0"/>
              </a:rPr>
              <a:t>e.g.</a:t>
            </a:r>
            <a:r>
              <a:rPr lang="en-GB" dirty="0">
                <a:latin typeface="Cambria Math" panose="02040503050406030204" pitchFamily="18" charset="0"/>
                <a:ea typeface="Cambria Math" panose="02040503050406030204" pitchFamily="18" charset="0"/>
              </a:rPr>
              <a:t>  N = 1475), we’d no longer need for ephemeral set </a:t>
            </a:r>
            <a:r>
              <a:rPr lang="en-GB" dirty="0">
                <a:solidFill>
                  <a:srgbClr val="00B050"/>
                </a:solidFill>
                <a:latin typeface="Cambria Math" panose="02040503050406030204" pitchFamily="18" charset="0"/>
                <a:ea typeface="Cambria Math" panose="02040503050406030204" pitchFamily="18" charset="0"/>
              </a:rPr>
              <a:t>E</a:t>
            </a:r>
            <a:r>
              <a:rPr lang="en-GB" dirty="0">
                <a:latin typeface="Cambria Math" panose="02040503050406030204" pitchFamily="18" charset="0"/>
                <a:ea typeface="Cambria Math" panose="02040503050406030204" pitchFamily="18" charset="0"/>
              </a:rPr>
              <a:t> to contain </a:t>
            </a:r>
            <a:r>
              <a:rPr lang="en-GB" b="1" dirty="0">
                <a:latin typeface="Cambria Math" panose="02040503050406030204" pitchFamily="18" charset="0"/>
                <a:ea typeface="Cambria Math" panose="02040503050406030204" pitchFamily="18" charset="0"/>
              </a:rPr>
              <a:t>distinct</a:t>
            </a:r>
            <a:r>
              <a:rPr lang="en-GB" dirty="0">
                <a:latin typeface="Cambria Math" panose="02040503050406030204" pitchFamily="18" charset="0"/>
                <a:ea typeface="Cambria Math" panose="02040503050406030204" pitchFamily="18" charset="0"/>
              </a:rPr>
              <a:t> rocks.  How would that affect the lattice problem?</a:t>
            </a:r>
          </a:p>
          <a:p>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Can low-rate knapsacks be considered secure?  How should one assess lattice security?</a:t>
            </a:r>
          </a:p>
          <a:p>
            <a:r>
              <a:rPr lang="en-GB" dirty="0">
                <a:latin typeface="Cambria Math" panose="02040503050406030204" pitchFamily="18" charset="0"/>
                <a:ea typeface="Cambria Math" panose="02040503050406030204" pitchFamily="18" charset="0"/>
              </a:rPr>
              <a:t>Can we find high-rate knapsack constructions?</a:t>
            </a:r>
          </a:p>
          <a:p>
            <a:endParaRPr lang="en-GB" dirty="0">
              <a:latin typeface="Cambria Math" panose="02040503050406030204" pitchFamily="18" charset="0"/>
              <a:ea typeface="Cambria Math" panose="02040503050406030204" pitchFamily="18" charset="0"/>
            </a:endParaRPr>
          </a:p>
          <a:p>
            <a:endParaRPr lang="en-GB" dirty="0">
              <a:latin typeface="Cambria Math" panose="02040503050406030204" pitchFamily="18" charset="0"/>
              <a:ea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62</a:t>
            </a:fld>
            <a:endParaRPr lang="en-US" dirty="0"/>
          </a:p>
        </p:txBody>
      </p:sp>
    </p:spTree>
    <p:extLst>
      <p:ext uri="{BB962C8B-B14F-4D97-AF65-F5344CB8AC3E}">
        <p14:creationId xmlns:p14="http://schemas.microsoft.com/office/powerpoint/2010/main" val="1857765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Canonical Form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GB" dirty="0">
                    <a:latin typeface="Cambria Math" panose="02040503050406030204" pitchFamily="18" charset="0"/>
                    <a:ea typeface="Cambria Math" panose="02040503050406030204" pitchFamily="18" charset="0"/>
                  </a:rPr>
                  <a:t>An </a:t>
                </a:r>
                <a:r>
                  <a:rPr lang="en-GB" b="1" dirty="0">
                    <a:latin typeface="Cambria Math" panose="02040503050406030204" pitchFamily="18" charset="0"/>
                    <a:ea typeface="Cambria Math" panose="02040503050406030204" pitchFamily="18" charset="0"/>
                  </a:rPr>
                  <a:t>unembedded lattice </a:t>
                </a:r>
                <a:r>
                  <a:rPr lang="en-GB" dirty="0">
                    <a:latin typeface="Cambria Math" panose="02040503050406030204" pitchFamily="18" charset="0"/>
                    <a:ea typeface="Cambria Math" panose="02040503050406030204" pitchFamily="18" charset="0"/>
                  </a:rPr>
                  <a:t>doesn’t really have a canonical form.  You just give a (real positive definite) </a:t>
                </a:r>
                <a:r>
                  <a:rPr lang="en-GB" b="1" dirty="0">
                    <a:latin typeface="Cambria Math" panose="02040503050406030204" pitchFamily="18" charset="0"/>
                    <a:ea typeface="Cambria Math" panose="02040503050406030204" pitchFamily="18" charset="0"/>
                  </a:rPr>
                  <a:t>Gram matrix</a:t>
                </a:r>
                <a:r>
                  <a:rPr lang="en-GB" dirty="0">
                    <a:latin typeface="Cambria Math" panose="02040503050406030204" pitchFamily="18" charset="0"/>
                    <a:ea typeface="Cambria Math" panose="02040503050406030204" pitchFamily="18" charset="0"/>
                  </a:rPr>
                  <a:t>, G.  The idea is that there is then a basis b</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a:t>
                </a:r>
                <a:r>
                  <a:rPr lang="en-GB" dirty="0" err="1">
                    <a:latin typeface="Cambria Math" panose="02040503050406030204" pitchFamily="18" charset="0"/>
                    <a:ea typeface="Cambria Math" panose="02040503050406030204" pitchFamily="18" charset="0"/>
                  </a:rPr>
                  <a:t>b</a:t>
                </a:r>
                <a:r>
                  <a:rPr lang="en-GB" baseline="-25000" dirty="0" err="1">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of lattice points for which </a:t>
                </a:r>
                <a:r>
                  <a:rPr lang="en-GB" dirty="0" err="1">
                    <a:latin typeface="Cambria Math" panose="02040503050406030204" pitchFamily="18" charset="0"/>
                    <a:ea typeface="Cambria Math" panose="02040503050406030204" pitchFamily="18" charset="0"/>
                  </a:rPr>
                  <a:t>G</a:t>
                </a:r>
                <a:r>
                  <a:rPr lang="en-GB" baseline="-25000" dirty="0" err="1">
                    <a:latin typeface="Cambria Math" panose="02040503050406030204" pitchFamily="18" charset="0"/>
                    <a:ea typeface="Cambria Math" panose="02040503050406030204" pitchFamily="18" charset="0"/>
                  </a:rPr>
                  <a:t>ij</a:t>
                </a:r>
                <a:r>
                  <a:rPr lang="en-GB" dirty="0">
                    <a:latin typeface="Cambria Math" panose="02040503050406030204" pitchFamily="18" charset="0"/>
                    <a:ea typeface="Cambria Math" panose="02040503050406030204" pitchFamily="18" charset="0"/>
                  </a:rPr>
                  <a:t> is the inner product of b</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with </a:t>
                </a:r>
                <a:r>
                  <a:rPr lang="en-GB" dirty="0" err="1">
                    <a:latin typeface="Cambria Math" panose="02040503050406030204" pitchFamily="18" charset="0"/>
                    <a:ea typeface="Cambria Math" panose="02040503050406030204" pitchFamily="18" charset="0"/>
                  </a:rPr>
                  <a:t>b</a:t>
                </a:r>
                <a:r>
                  <a:rPr lang="en-GB" baseline="-25000" dirty="0" err="1">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Then intrinsic coordinates are with respect to this given basis.  But any other Gram matrix S*G*S</a:t>
                </a:r>
                <a:r>
                  <a:rPr lang="en-GB" baseline="30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would do equally well, where S is a </a:t>
                </a:r>
                <a:r>
                  <a:rPr lang="en-GB" b="1" dirty="0" err="1">
                    <a:latin typeface="Cambria Math" panose="02040503050406030204" pitchFamily="18" charset="0"/>
                    <a:ea typeface="Cambria Math" panose="02040503050406030204" pitchFamily="18" charset="0"/>
                  </a:rPr>
                  <a:t>unimodular</a:t>
                </a:r>
                <a:r>
                  <a:rPr lang="en-GB" b="1" dirty="0">
                    <a:latin typeface="Cambria Math" panose="02040503050406030204" pitchFamily="18" charset="0"/>
                    <a:ea typeface="Cambria Math" panose="02040503050406030204" pitchFamily="18" charset="0"/>
                  </a:rPr>
                  <a:t> transform</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An </a:t>
                </a:r>
                <a:r>
                  <a:rPr lang="en-GB" b="1" dirty="0">
                    <a:latin typeface="Cambria Math" panose="02040503050406030204" pitchFamily="18" charset="0"/>
                    <a:ea typeface="Cambria Math" panose="02040503050406030204" pitchFamily="18" charset="0"/>
                  </a:rPr>
                  <a:t>embedded lattice </a:t>
                </a:r>
                <a:r>
                  <a:rPr lang="en-GB" dirty="0">
                    <a:latin typeface="Cambria Math" panose="02040503050406030204" pitchFamily="18" charset="0"/>
                    <a:ea typeface="Cambria Math" panose="02040503050406030204" pitchFamily="18" charset="0"/>
                  </a:rPr>
                  <a:t>may be subject to </a:t>
                </a:r>
                <a:r>
                  <a:rPr lang="en-GB" b="1" dirty="0" err="1">
                    <a:latin typeface="Cambria Math" panose="02040503050406030204" pitchFamily="18" charset="0"/>
                    <a:ea typeface="Cambria Math" panose="02040503050406030204" pitchFamily="18" charset="0"/>
                  </a:rPr>
                  <a:t>Hermite</a:t>
                </a:r>
                <a:r>
                  <a:rPr lang="en-GB" b="1" dirty="0">
                    <a:latin typeface="Cambria Math" panose="02040503050406030204" pitchFamily="18" charset="0"/>
                    <a:ea typeface="Cambria Math" panose="02040503050406030204" pitchFamily="18" charset="0"/>
                  </a:rPr>
                  <a:t> reduction </a:t>
                </a:r>
                <a:r>
                  <a:rPr lang="en-GB" dirty="0">
                    <a:latin typeface="Cambria Math" panose="02040503050406030204" pitchFamily="18" charset="0"/>
                    <a:ea typeface="Cambria Math" panose="02040503050406030204" pitchFamily="18" charset="0"/>
                  </a:rPr>
                  <a:t>if (and only if) the extrinsic coordinates are </a:t>
                </a:r>
                <a:r>
                  <a:rPr lang="en-GB" b="1" dirty="0">
                    <a:latin typeface="Cambria Math" panose="02040503050406030204" pitchFamily="18" charset="0"/>
                    <a:ea typeface="Cambria Math" panose="02040503050406030204" pitchFamily="18" charset="0"/>
                  </a:rPr>
                  <a:t>commensurate</a:t>
                </a:r>
                <a:r>
                  <a:rPr lang="en-GB" dirty="0">
                    <a:latin typeface="Cambria Math" panose="02040503050406030204" pitchFamily="18" charset="0"/>
                    <a:ea typeface="Cambria Math" panose="02040503050406030204" pitchFamily="18" charset="0"/>
                  </a:rPr>
                  <a:t>,</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i.e. the ambient space is </a:t>
                </a:r>
                <a:r>
                  <a:rPr lang="en-GB" b="1" dirty="0">
                    <a:latin typeface="Cambria Math" panose="02040503050406030204" pitchFamily="18" charset="0"/>
                    <a:ea typeface="Cambria Math" panose="02040503050406030204" pitchFamily="18" charset="0"/>
                  </a:rPr>
                  <a:t>rational</a:t>
                </a:r>
                <a:r>
                  <a:rPr lang="en-GB" dirty="0">
                    <a:latin typeface="Cambria Math" panose="02040503050406030204" pitchFamily="18" charset="0"/>
                    <a:ea typeface="Cambria Math" panose="02040503050406030204" pitchFamily="18" charset="0"/>
                  </a:rPr>
                  <a:t>.  This is </a:t>
                </a:r>
                <a:r>
                  <a:rPr lang="en-GB" b="1" dirty="0">
                    <a:latin typeface="Cambria Math" panose="02040503050406030204" pitchFamily="18" charset="0"/>
                    <a:ea typeface="Cambria Math" panose="02040503050406030204" pitchFamily="18" charset="0"/>
                  </a:rPr>
                  <a:t>entirely canonical and efficient</a:t>
                </a:r>
                <a:r>
                  <a:rPr lang="en-GB" dirty="0">
                    <a:latin typeface="Cambria Math" panose="02040503050406030204" pitchFamily="18" charset="0"/>
                    <a:ea typeface="Cambria Math" panose="02040503050406030204" pitchFamily="18" charset="0"/>
                  </a:rPr>
                  <a:t>, given coordinates for the ambient space.  </a:t>
                </a:r>
                <a:br>
                  <a:rPr lang="en-GB" dirty="0">
                    <a:latin typeface="Cambria Math" panose="02040503050406030204" pitchFamily="18" charset="0"/>
                    <a:ea typeface="Cambria Math" panose="02040503050406030204" pitchFamily="18" charset="0"/>
                  </a:rPr>
                </a:br>
                <a:r>
                  <a:rPr lang="en-GB" dirty="0">
                    <a:latin typeface="Cambria Math" panose="02040503050406030204" pitchFamily="18" charset="0"/>
                    <a:ea typeface="Cambria Math" panose="02040503050406030204" pitchFamily="18" charset="0"/>
                  </a:rPr>
                  <a:t>Example (rank-4 L inside ℤ</a:t>
                </a:r>
                <a:r>
                  <a:rPr lang="en-GB" baseline="30000" dirty="0">
                    <a:latin typeface="Cambria Math" panose="02040503050406030204" pitchFamily="18" charset="0"/>
                    <a:ea typeface="Cambria Math" panose="02040503050406030204" pitchFamily="18" charset="0"/>
                  </a:rPr>
                  <a:t>6</a:t>
                </a:r>
                <a:r>
                  <a:rPr lang="en-GB" dirty="0">
                    <a:latin typeface="Cambria Math" panose="02040503050406030204" pitchFamily="18" charset="0"/>
                    <a:ea typeface="Cambria Math" panose="02040503050406030204" pitchFamily="18" charset="0"/>
                  </a:rPr>
                  <a:t>) :</a:t>
                </a:r>
              </a:p>
              <a:p>
                <a:pPr marL="1671400" lvl="6" indent="0">
                  <a:buNone/>
                </a:pPr>
                <a:r>
                  <a:rPr lang="en-GB" dirty="0">
                    <a:latin typeface="Cambria Math" panose="02040503050406030204" pitchFamily="18" charset="0"/>
                    <a:ea typeface="Cambria Math" panose="02040503050406030204" pitchFamily="18" charset="0"/>
                  </a:rPr>
                  <a:t>			         </a:t>
                </a:r>
                <a14:m>
                  <m:oMath xmlns:m="http://schemas.openxmlformats.org/officeDocument/2006/math" xmlns="">
                    <m:d>
                      <m:dPr>
                        <m:ctrlPr>
                          <a:rPr lang="en-GB" i="1" smtClean="0">
                            <a:latin typeface="Cambria Math" panose="02040503050406030204" pitchFamily="18" charset="0"/>
                            <a:ea typeface="Cambria Math" panose="02040503050406030204" pitchFamily="18" charset="0"/>
                          </a:rPr>
                        </m:ctrlPr>
                      </m:dPr>
                      <m:e>
                        <m:eqArr>
                          <m:eqArrPr>
                            <m:ctrlPr>
                              <a:rPr lang="en-GB" i="1">
                                <a:latin typeface="Cambria Math" panose="02040503050406030204" pitchFamily="18" charset="0"/>
                                <a:ea typeface="Cambria Math" panose="02040503050406030204" pitchFamily="18" charset="0"/>
                              </a:rPr>
                            </m:ctrlPr>
                          </m:eqArrPr>
                          <m:e>
                            <m:m>
                              <m:mPr>
                                <m:mcs>
                                  <m:mc>
                                    <m:mcPr>
                                      <m:count m:val="3"/>
                                      <m:mcJc m:val="center"/>
                                    </m:mcPr>
                                  </m:mc>
                                </m:mcs>
                                <m:ctrlPr>
                                  <a:rPr lang="en-GB" i="1">
                                    <a:latin typeface="Cambria Math" panose="02040503050406030204" pitchFamily="18" charset="0"/>
                                    <a:ea typeface="Cambria Math" panose="02040503050406030204" pitchFamily="18" charset="0"/>
                                  </a:rPr>
                                </m:ctrlPr>
                              </m:mPr>
                              <m:mr>
                                <m:e>
                                  <m:r>
                                    <m:rPr>
                                      <m:brk m:alnAt="7"/>
                                    </m:rPr>
                                    <a:rPr lang="en-GB" b="1" i="1" smtClean="0">
                                      <a:latin typeface="Cambria Math" panose="02040503050406030204" pitchFamily="18" charset="0"/>
                                      <a:ea typeface="Cambria Math" panose="02040503050406030204" pitchFamily="18" charset="0"/>
                                    </a:rPr>
                                    <m:t>𝟒</m:t>
                                  </m:r>
                                </m:e>
                                <m:e>
                                  <m:r>
                                    <a:rPr lang="en-GB" b="0" i="1" smtClean="0">
                                      <a:latin typeface="Cambria Math" panose="02040503050406030204" pitchFamily="18" charset="0"/>
                                      <a:ea typeface="Cambria Math" panose="02040503050406030204" pitchFamily="18" charset="0"/>
                                    </a:rPr>
                                    <m:t>2</m:t>
                                  </m:r>
                                </m:e>
                                <m:e>
                                  <m:r>
                                    <a:rPr lang="en-GB" b="0" i="1" smtClean="0">
                                      <a:latin typeface="Cambria Math" panose="02040503050406030204" pitchFamily="18" charset="0"/>
                                      <a:ea typeface="Cambria Math" panose="02040503050406030204" pitchFamily="18" charset="0"/>
                                    </a:rPr>
                                    <m:t>−7</m:t>
                                  </m:r>
                                </m:e>
                              </m:mr>
                              <m:mr>
                                <m:e>
                                  <m:r>
                                    <a:rPr lang="en-GB" b="0" i="1" smtClean="0">
                                      <a:latin typeface="Cambria Math" panose="02040503050406030204" pitchFamily="18" charset="0"/>
                                      <a:ea typeface="Cambria Math" panose="02040503050406030204" pitchFamily="18" charset="0"/>
                                    </a:rPr>
                                    <m:t>0</m:t>
                                  </m:r>
                                </m:e>
                                <m:e>
                                  <m:r>
                                    <a:rPr lang="en-GB" b="1" i="1" smtClean="0">
                                      <a:latin typeface="Cambria Math" panose="02040503050406030204" pitchFamily="18" charset="0"/>
                                      <a:ea typeface="Cambria Math" panose="02040503050406030204" pitchFamily="18" charset="0"/>
                                    </a:rPr>
                                    <m:t>𝟔</m:t>
                                  </m:r>
                                </m:e>
                                <m:e>
                                  <m:r>
                                    <a:rPr lang="en-GB" b="0" i="1" smtClean="0">
                                      <a:latin typeface="Cambria Math" panose="02040503050406030204" pitchFamily="18" charset="0"/>
                                      <a:ea typeface="Cambria Math" panose="02040503050406030204" pitchFamily="18" charset="0"/>
                                    </a:rPr>
                                    <m:t>7</m:t>
                                  </m:r>
                                </m:e>
                              </m:mr>
                            </m:m>
                            <m:r>
                              <a:rPr lang="en-GB" i="1">
                                <a:latin typeface="Cambria Math" panose="02040503050406030204" pitchFamily="18" charset="0"/>
                                <a:ea typeface="Cambria Math" panose="02040503050406030204" pitchFamily="18" charset="0"/>
                              </a:rPr>
                              <m:t>     </m:t>
                            </m:r>
                            <m:m>
                              <m:mPr>
                                <m:mcs>
                                  <m:mc>
                                    <m:mcPr>
                                      <m:count m:val="3"/>
                                      <m:mcJc m:val="center"/>
                                    </m:mcPr>
                                  </m:mc>
                                </m:mcs>
                                <m:ctrlPr>
                                  <a:rPr lang="en-GB" i="1" smtClean="0">
                                    <a:latin typeface="Cambria Math" panose="02040503050406030204" pitchFamily="18" charset="0"/>
                                    <a:ea typeface="Cambria Math" panose="02040503050406030204" pitchFamily="18" charset="0"/>
                                  </a:rPr>
                                </m:ctrlPr>
                              </m:mPr>
                              <m:mr>
                                <m:e>
                                  <m:r>
                                    <m:rPr>
                                      <m:brk m:alnAt="7"/>
                                    </m:rP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4</m:t>
                                  </m:r>
                                </m:e>
                              </m:mr>
                              <m:mr>
                                <m:e>
                                  <m: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2</m:t>
                                  </m:r>
                                </m:e>
                                <m:e>
                                  <m:r>
                                    <a:rPr lang="en-GB" b="0" i="1" smtClean="0">
                                      <a:latin typeface="Cambria Math" panose="02040503050406030204" pitchFamily="18" charset="0"/>
                                      <a:ea typeface="Cambria Math" panose="02040503050406030204" pitchFamily="18" charset="0"/>
                                    </a:rPr>
                                    <m:t>−1</m:t>
                                  </m:r>
                                </m:e>
                              </m:mr>
                            </m:m>
                          </m:e>
                          <m:e>
                            <m:m>
                              <m:mPr>
                                <m:mcs>
                                  <m:mc>
                                    <m:mcPr>
                                      <m:count m:val="3"/>
                                      <m:mcJc m:val="center"/>
                                    </m:mcPr>
                                  </m:mc>
                                </m:mcs>
                                <m:ctrlPr>
                                  <a:rPr lang="en-GB" i="1">
                                    <a:latin typeface="Cambria Math" panose="02040503050406030204" pitchFamily="18" charset="0"/>
                                    <a:ea typeface="Cambria Math" panose="02040503050406030204" pitchFamily="18" charset="0"/>
                                  </a:rPr>
                                </m:ctrlPr>
                              </m:mPr>
                              <m:mr>
                                <m:e>
                                  <m:r>
                                    <m:rPr>
                                      <m:brk m:alnAt="7"/>
                                    </m:rP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  0</m:t>
                                  </m:r>
                                </m:e>
                              </m:mr>
                              <m:mr>
                                <m:e>
                                  <m: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0</m:t>
                                  </m:r>
                                </m:e>
                                <m:e>
                                  <m:r>
                                    <a:rPr lang="en-GB" b="0" i="1" smtClean="0">
                                      <a:latin typeface="Cambria Math" panose="02040503050406030204" pitchFamily="18" charset="0"/>
                                      <a:ea typeface="Cambria Math" panose="02040503050406030204" pitchFamily="18" charset="0"/>
                                    </a:rPr>
                                    <m:t>  0</m:t>
                                  </m:r>
                                </m:e>
                              </m:mr>
                            </m:m>
                            <m:r>
                              <a:rPr lang="en-GB" i="1">
                                <a:latin typeface="Cambria Math" panose="02040503050406030204" pitchFamily="18" charset="0"/>
                                <a:ea typeface="Cambria Math" panose="02040503050406030204" pitchFamily="18" charset="0"/>
                              </a:rPr>
                              <m:t> </m:t>
                            </m:r>
                            <m:r>
                              <a:rPr lang="en-GB" b="0" i="1">
                                <a:latin typeface="Cambria Math" panose="02040503050406030204" pitchFamily="18" charset="0"/>
                                <a:ea typeface="Cambria Math" panose="02040503050406030204" pitchFamily="18" charset="0"/>
                              </a:rPr>
                              <m:t> </m:t>
                            </m:r>
                            <m:r>
                              <a:rPr lang="en-GB" i="1">
                                <a:latin typeface="Cambria Math" panose="02040503050406030204" pitchFamily="18" charset="0"/>
                                <a:ea typeface="Cambria Math" panose="02040503050406030204" pitchFamily="18" charset="0"/>
                              </a:rPr>
                              <m:t> </m:t>
                            </m:r>
                            <m:r>
                              <a:rPr lang="en-GB" b="0" i="1">
                                <a:latin typeface="Cambria Math" panose="02040503050406030204" pitchFamily="18" charset="0"/>
                                <a:ea typeface="Cambria Math" panose="02040503050406030204" pitchFamily="18" charset="0"/>
                              </a:rPr>
                              <m:t> </m:t>
                            </m:r>
                            <m:r>
                              <a:rPr lang="en-GB" i="1">
                                <a:latin typeface="Cambria Math" panose="02040503050406030204" pitchFamily="18" charset="0"/>
                                <a:ea typeface="Cambria Math" panose="02040503050406030204" pitchFamily="18" charset="0"/>
                              </a:rPr>
                              <m:t>  </m:t>
                            </m:r>
                            <m:m>
                              <m:mPr>
                                <m:mcs>
                                  <m:mc>
                                    <m:mcPr>
                                      <m:count m:val="3"/>
                                      <m:mcJc m:val="center"/>
                                    </m:mcPr>
                                  </m:mc>
                                </m:mcs>
                                <m:ctrlPr>
                                  <a:rPr lang="en-GB" i="1">
                                    <a:latin typeface="Cambria Math" panose="02040503050406030204" pitchFamily="18" charset="0"/>
                                    <a:ea typeface="Cambria Math" panose="02040503050406030204" pitchFamily="18" charset="0"/>
                                  </a:rPr>
                                </m:ctrlPr>
                              </m:mPr>
                              <m:mr>
                                <m:e>
                                  <m:r>
                                    <m:rPr>
                                      <m:brk m:alnAt="7"/>
                                    </m:rPr>
                                    <a:rPr lang="en-GB" b="1" i="1" smtClean="0">
                                      <a:latin typeface="Cambria Math" panose="02040503050406030204" pitchFamily="18" charset="0"/>
                                      <a:ea typeface="Cambria Math" panose="02040503050406030204" pitchFamily="18" charset="0"/>
                                    </a:rPr>
                                    <m:t>𝟏</m:t>
                                  </m:r>
                                </m:e>
                                <m:e>
                                  <m:r>
                                    <a:rPr lang="en-GB" b="0" i="1" smtClean="0">
                                      <a:latin typeface="Cambria Math" panose="02040503050406030204" pitchFamily="18" charset="0"/>
                                      <a:ea typeface="Cambria Math" panose="02040503050406030204" pitchFamily="18" charset="0"/>
                                    </a:rPr>
                                    <m:t>2</m:t>
                                  </m:r>
                                </m:e>
                                <m:e>
                                  <m:r>
                                    <a:rPr lang="en-GB" b="0" i="1" smtClean="0">
                                      <a:latin typeface="Cambria Math" panose="02040503050406030204" pitchFamily="18" charset="0"/>
                                      <a:ea typeface="Cambria Math" panose="02040503050406030204" pitchFamily="18" charset="0"/>
                                    </a:rPr>
                                    <m:t>5</m:t>
                                  </m:r>
                                </m:e>
                              </m:mr>
                              <m:mr>
                                <m:e>
                                  <m:r>
                                    <a:rPr lang="en-GB" b="0" i="1" smtClean="0">
                                      <a:latin typeface="Cambria Math" panose="02040503050406030204" pitchFamily="18" charset="0"/>
                                      <a:ea typeface="Cambria Math" panose="02040503050406030204" pitchFamily="18" charset="0"/>
                                    </a:rPr>
                                    <m:t>0</m:t>
                                  </m:r>
                                </m:e>
                                <m:e>
                                  <m:r>
                                    <a:rPr lang="en-GB" b="1" i="1" smtClean="0">
                                      <a:latin typeface="Cambria Math" panose="02040503050406030204" pitchFamily="18" charset="0"/>
                                      <a:ea typeface="Cambria Math" panose="02040503050406030204" pitchFamily="18" charset="0"/>
                                    </a:rPr>
                                    <m:t>𝟑</m:t>
                                  </m:r>
                                </m:e>
                                <m:e>
                                  <m:r>
                                    <a:rPr lang="en-GB" b="0" i="1" smtClean="0">
                                      <a:latin typeface="Cambria Math" panose="02040503050406030204" pitchFamily="18" charset="0"/>
                                      <a:ea typeface="Cambria Math" panose="02040503050406030204" pitchFamily="18" charset="0"/>
                                    </a:rPr>
                                    <m:t>−2</m:t>
                                  </m:r>
                                </m:e>
                              </m:mr>
                            </m:m>
                          </m:e>
                        </m:eqArr>
                      </m:e>
                    </m:d>
                  </m:oMath>
                </a14:m>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If a rationally embedded lattice is to be used as a public key, </a:t>
                </a:r>
                <a:r>
                  <a:rPr lang="en-GB" dirty="0" err="1">
                    <a:latin typeface="Cambria Math" panose="02040503050406030204" pitchFamily="18" charset="0"/>
                    <a:ea typeface="Cambria Math" panose="02040503050406030204" pitchFamily="18" charset="0"/>
                  </a:rPr>
                  <a:t>Hermite</a:t>
                </a:r>
                <a:r>
                  <a:rPr lang="en-GB" dirty="0">
                    <a:latin typeface="Cambria Math" panose="02040503050406030204" pitchFamily="18" charset="0"/>
                    <a:ea typeface="Cambria Math" panose="02040503050406030204" pitchFamily="18" charset="0"/>
                  </a:rPr>
                  <a:t> reduction is the best way to enforce </a:t>
                </a:r>
                <a:r>
                  <a:rPr lang="en-GB" b="1" dirty="0">
                    <a:latin typeface="Cambria Math" panose="02040503050406030204" pitchFamily="18" charset="0"/>
                    <a:ea typeface="Cambria Math" panose="02040503050406030204" pitchFamily="18" charset="0"/>
                  </a:rPr>
                  <a:t>canonical form</a:t>
                </a:r>
                <a:r>
                  <a:rPr lang="en-GB" dirty="0">
                    <a:latin typeface="Cambria Math" panose="02040503050406030204" pitchFamily="18" charset="0"/>
                    <a:ea typeface="Cambria Math" panose="02040503050406030204" pitchFamily="18" charset="0"/>
                  </a:rPr>
                  <a:t>, removing extraneous data (side channels)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303" t="-2256" r="-485"/>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3175272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Basis or Flag?</a:t>
            </a:r>
          </a:p>
        </p:txBody>
      </p:sp>
      <p:sp>
        <p:nvSpPr>
          <p:cNvPr id="3" name="Content Placeholder 2"/>
          <p:cNvSpPr>
            <a:spLocks noGrp="1"/>
          </p:cNvSpPr>
          <p:nvPr>
            <p:ph idx="1"/>
          </p:nvPr>
        </p:nvSpPr>
        <p:spPr/>
        <p:txBody>
          <a:bodyPr/>
          <a:lstStyle/>
          <a:p>
            <a:r>
              <a:rPr lang="en-GB" dirty="0">
                <a:latin typeface="Cambria Math" panose="02040503050406030204" pitchFamily="18" charset="0"/>
                <a:ea typeface="Cambria Math" panose="02040503050406030204" pitchFamily="18" charset="0"/>
              </a:rPr>
              <a:t>A lattice (unembedded) may be presented via a (real positive definite) </a:t>
            </a:r>
            <a:r>
              <a:rPr lang="en-GB" b="1" dirty="0">
                <a:latin typeface="Cambria Math" panose="02040503050406030204" pitchFamily="18" charset="0"/>
                <a:ea typeface="Cambria Math" panose="02040503050406030204" pitchFamily="18" charset="0"/>
              </a:rPr>
              <a:t>Gram matrix</a:t>
            </a:r>
            <a:r>
              <a:rPr lang="en-GB" dirty="0">
                <a:latin typeface="Cambria Math" panose="02040503050406030204" pitchFamily="18" charset="0"/>
                <a:ea typeface="Cambria Math" panose="02040503050406030204" pitchFamily="18" charset="0"/>
              </a:rPr>
              <a:t>, G.  The idea is that there is then a </a:t>
            </a:r>
            <a:r>
              <a:rPr lang="en-GB" b="1" dirty="0">
                <a:latin typeface="Cambria Math" panose="02040503050406030204" pitchFamily="18" charset="0"/>
                <a:ea typeface="Cambria Math" panose="02040503050406030204" pitchFamily="18" charset="0"/>
              </a:rPr>
              <a:t>basis</a:t>
            </a:r>
            <a:r>
              <a:rPr lang="en-GB" dirty="0">
                <a:latin typeface="Cambria Math" panose="02040503050406030204" pitchFamily="18" charset="0"/>
                <a:ea typeface="Cambria Math" panose="02040503050406030204" pitchFamily="18" charset="0"/>
              </a:rPr>
              <a:t> b</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a:t>
            </a:r>
            <a:r>
              <a:rPr lang="en-GB" dirty="0" err="1">
                <a:latin typeface="Cambria Math" panose="02040503050406030204" pitchFamily="18" charset="0"/>
                <a:ea typeface="Cambria Math" panose="02040503050406030204" pitchFamily="18" charset="0"/>
              </a:rPr>
              <a:t>b</a:t>
            </a:r>
            <a:r>
              <a:rPr lang="en-GB" baseline="-25000" dirty="0" err="1">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of lattice points for which </a:t>
            </a:r>
            <a:r>
              <a:rPr lang="en-GB" dirty="0" err="1">
                <a:latin typeface="Cambria Math" panose="02040503050406030204" pitchFamily="18" charset="0"/>
                <a:ea typeface="Cambria Math" panose="02040503050406030204" pitchFamily="18" charset="0"/>
              </a:rPr>
              <a:t>G</a:t>
            </a:r>
            <a:r>
              <a:rPr lang="en-GB" baseline="-25000" dirty="0" err="1">
                <a:latin typeface="Cambria Math" panose="02040503050406030204" pitchFamily="18" charset="0"/>
                <a:ea typeface="Cambria Math" panose="02040503050406030204" pitchFamily="18" charset="0"/>
              </a:rPr>
              <a:t>ij</a:t>
            </a:r>
            <a:r>
              <a:rPr lang="en-GB" dirty="0">
                <a:latin typeface="Cambria Math" panose="02040503050406030204" pitchFamily="18" charset="0"/>
                <a:ea typeface="Cambria Math" panose="02040503050406030204" pitchFamily="18" charset="0"/>
              </a:rPr>
              <a:t> is the inner product of b</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with </a:t>
            </a:r>
            <a:r>
              <a:rPr lang="en-GB" dirty="0" err="1">
                <a:latin typeface="Cambria Math" panose="02040503050406030204" pitchFamily="18" charset="0"/>
                <a:ea typeface="Cambria Math" panose="02040503050406030204" pitchFamily="18" charset="0"/>
              </a:rPr>
              <a:t>b</a:t>
            </a:r>
            <a:r>
              <a:rPr lang="en-GB" baseline="-25000" dirty="0" err="1">
                <a:latin typeface="Cambria Math" panose="02040503050406030204" pitchFamily="18" charset="0"/>
                <a:ea typeface="Cambria Math" panose="02040503050406030204" pitchFamily="18" charset="0"/>
              </a:rPr>
              <a:t>j</a:t>
            </a:r>
            <a:r>
              <a:rPr lang="en-GB" dirty="0">
                <a:latin typeface="Cambria Math" panose="02040503050406030204" pitchFamily="18" charset="0"/>
                <a:ea typeface="Cambria Math" panose="02040503050406030204" pitchFamily="18" charset="0"/>
              </a:rPr>
              <a:t>.  Then coordinates are with respect to this given basis.</a:t>
            </a:r>
          </a:p>
          <a:p>
            <a:r>
              <a:rPr lang="en-GB" dirty="0">
                <a:latin typeface="Cambria Math" panose="02040503050406030204" pitchFamily="18" charset="0"/>
                <a:ea typeface="Cambria Math" panose="02040503050406030204" pitchFamily="18" charset="0"/>
              </a:rPr>
              <a:t>Often the mathematical structure we actually want is a </a:t>
            </a:r>
            <a:r>
              <a:rPr lang="en-GB" b="1" dirty="0">
                <a:latin typeface="Cambria Math" panose="02040503050406030204" pitchFamily="18" charset="0"/>
                <a:ea typeface="Cambria Math" panose="02040503050406030204" pitchFamily="18" charset="0"/>
              </a:rPr>
              <a:t>flag</a:t>
            </a:r>
            <a:r>
              <a:rPr lang="en-GB" dirty="0">
                <a:latin typeface="Cambria Math" panose="02040503050406030204" pitchFamily="18" charset="0"/>
                <a:ea typeface="Cambria Math" panose="02040503050406030204" pitchFamily="18" charset="0"/>
              </a:rPr>
              <a:t> :</a:t>
            </a:r>
          </a:p>
          <a:p>
            <a:pPr marL="0" indent="0" algn="ctr">
              <a:buNone/>
            </a:pPr>
            <a:r>
              <a:rPr lang="en-GB" dirty="0">
                <a:latin typeface="Cambria Math" panose="02040503050406030204" pitchFamily="18" charset="0"/>
                <a:ea typeface="Cambria Math" panose="02040503050406030204" pitchFamily="18" charset="0"/>
              </a:rPr>
              <a:t>{0} = L</a:t>
            </a:r>
            <a:r>
              <a:rPr lang="en-GB" baseline="-25000" dirty="0">
                <a:latin typeface="Cambria Math" panose="02040503050406030204" pitchFamily="18" charset="0"/>
                <a:ea typeface="Cambria Math" panose="02040503050406030204" pitchFamily="18" charset="0"/>
              </a:rPr>
              <a:t>0</a:t>
            </a:r>
            <a:r>
              <a:rPr lang="en-GB" dirty="0">
                <a:latin typeface="Cambria Math" panose="02040503050406030204" pitchFamily="18" charset="0"/>
                <a:ea typeface="Cambria Math" panose="02040503050406030204" pitchFamily="18" charset="0"/>
              </a:rPr>
              <a:t>   ≤   L</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L</a:t>
            </a:r>
            <a:r>
              <a:rPr lang="en-GB" baseline="-25000" dirty="0">
                <a:latin typeface="Cambria Math" panose="02040503050406030204" pitchFamily="18" charset="0"/>
                <a:ea typeface="Cambria Math" panose="02040503050406030204" pitchFamily="18" charset="0"/>
              </a:rPr>
              <a:t>2</a:t>
            </a:r>
            <a:r>
              <a:rPr lang="en-GB" dirty="0">
                <a:latin typeface="Cambria Math" panose="02040503050406030204" pitchFamily="18" charset="0"/>
                <a:ea typeface="Cambria Math" panose="02040503050406030204" pitchFamily="18" charset="0"/>
              </a:rPr>
              <a:t>  ≤  …  ≤   L</a:t>
            </a:r>
            <a:r>
              <a:rPr lang="en-GB" baseline="-25000" dirty="0">
                <a:latin typeface="Cambria Math" panose="02040503050406030204" pitchFamily="18" charset="0"/>
                <a:ea typeface="Cambria Math" panose="02040503050406030204" pitchFamily="18" charset="0"/>
              </a:rPr>
              <a:t>N-1   </a:t>
            </a:r>
            <a:r>
              <a:rPr lang="en-GB" dirty="0">
                <a:latin typeface="Cambria Math" panose="02040503050406030204" pitchFamily="18" charset="0"/>
                <a:ea typeface="Cambria Math" panose="02040503050406030204" pitchFamily="18" charset="0"/>
              </a:rPr>
              <a:t>≤   L</a:t>
            </a:r>
            <a:r>
              <a:rPr lang="en-GB" baseline="-25000" dirty="0">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 L</a:t>
            </a:r>
          </a:p>
          <a:p>
            <a:r>
              <a:rPr lang="en-GB" dirty="0">
                <a:latin typeface="Cambria Math" panose="02040503050406030204" pitchFamily="18" charset="0"/>
                <a:ea typeface="Cambria Math" panose="02040503050406030204" pitchFamily="18" charset="0"/>
              </a:rPr>
              <a:t>Here, for each </a:t>
            </a:r>
            <a:r>
              <a:rPr lang="en-GB" dirty="0" err="1">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L</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is some maximal lattice of rank </a:t>
            </a:r>
            <a:r>
              <a:rPr lang="en-GB" dirty="0" err="1">
                <a:latin typeface="Cambria Math" panose="02040503050406030204" pitchFamily="18" charset="0"/>
                <a:ea typeface="Cambria Math" panose="02040503050406030204" pitchFamily="18" charset="0"/>
              </a:rPr>
              <a:t>i</a:t>
            </a:r>
            <a:endParaRPr lang="en-GB" dirty="0">
              <a:latin typeface="Cambria Math" panose="02040503050406030204" pitchFamily="18" charset="0"/>
              <a:ea typeface="Cambria Math" panose="02040503050406030204" pitchFamily="18" charset="0"/>
            </a:endParaRPr>
          </a:p>
          <a:p>
            <a:r>
              <a:rPr lang="en-GB" dirty="0">
                <a:latin typeface="Cambria Math" panose="02040503050406030204" pitchFamily="18" charset="0"/>
                <a:ea typeface="Cambria Math" panose="02040503050406030204" pitchFamily="18" charset="0"/>
              </a:rPr>
              <a:t>The relevant data structure for encoding a flag is a </a:t>
            </a:r>
            <a:r>
              <a:rPr lang="en-GB" b="1" dirty="0">
                <a:latin typeface="Cambria Math" panose="02040503050406030204" pitchFamily="18" charset="0"/>
                <a:ea typeface="Cambria Math" panose="02040503050406030204" pitchFamily="18" charset="0"/>
              </a:rPr>
              <a:t>Gram-Schmidt basis</a:t>
            </a:r>
            <a:r>
              <a:rPr lang="en-GB" dirty="0">
                <a:latin typeface="Cambria Math" panose="02040503050406030204" pitchFamily="18" charset="0"/>
                <a:ea typeface="Cambria Math" panose="02040503050406030204" pitchFamily="18" charset="0"/>
              </a:rPr>
              <a:t>,</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b</a:t>
            </a:r>
            <a:r>
              <a:rPr lang="en-GB" baseline="-25000" dirty="0">
                <a:latin typeface="Cambria Math" panose="02040503050406030204" pitchFamily="18" charset="0"/>
                <a:ea typeface="Cambria Math" panose="02040503050406030204" pitchFamily="18" charset="0"/>
              </a:rPr>
              <a:t>1</a:t>
            </a:r>
            <a:r>
              <a:rPr lang="en-GB" dirty="0">
                <a:latin typeface="Cambria Math" panose="02040503050406030204" pitchFamily="18" charset="0"/>
                <a:ea typeface="Cambria Math" panose="02040503050406030204" pitchFamily="18" charset="0"/>
              </a:rPr>
              <a:t> … </a:t>
            </a:r>
            <a:r>
              <a:rPr lang="en-GB" dirty="0" err="1">
                <a:latin typeface="Cambria Math" panose="02040503050406030204" pitchFamily="18" charset="0"/>
                <a:ea typeface="Cambria Math" panose="02040503050406030204" pitchFamily="18" charset="0"/>
              </a:rPr>
              <a:t>b</a:t>
            </a:r>
            <a:r>
              <a:rPr lang="en-GB" baseline="-25000" dirty="0" err="1">
                <a:latin typeface="Cambria Math" panose="02040503050406030204" pitchFamily="18" charset="0"/>
                <a:ea typeface="Cambria Math" panose="02040503050406030204" pitchFamily="18" charset="0"/>
              </a:rPr>
              <a:t>N</a:t>
            </a:r>
            <a:r>
              <a:rPr lang="en-GB" dirty="0">
                <a:latin typeface="Cambria Math" panose="02040503050406030204" pitchFamily="18" charset="0"/>
                <a:ea typeface="Cambria Math" panose="02040503050406030204" pitchFamily="18" charset="0"/>
              </a:rPr>
              <a:t>, where inductively b</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and L</a:t>
            </a:r>
            <a:r>
              <a:rPr lang="en-GB" baseline="-25000" dirty="0">
                <a:latin typeface="Cambria Math" panose="02040503050406030204" pitchFamily="18" charset="0"/>
                <a:ea typeface="Cambria Math" panose="02040503050406030204" pitchFamily="18" charset="0"/>
              </a:rPr>
              <a:t>i-1</a:t>
            </a:r>
            <a:r>
              <a:rPr lang="en-GB" dirty="0">
                <a:latin typeface="Cambria Math" panose="02040503050406030204" pitchFamily="18" charset="0"/>
                <a:ea typeface="Cambria Math" panose="02040503050406030204" pitchFamily="18" charset="0"/>
              </a:rPr>
              <a:t> generate L</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and ±b</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is the unique pair of points inside L</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that “sit directly over” the </a:t>
            </a:r>
            <a:r>
              <a:rPr lang="en-GB" b="1" dirty="0">
                <a:latin typeface="Cambria Math" panose="02040503050406030204" pitchFamily="18" charset="0"/>
                <a:ea typeface="Cambria Math" panose="02040503050406030204" pitchFamily="18" charset="0"/>
              </a:rPr>
              <a:t>fundamental cuboid </a:t>
            </a:r>
            <a:r>
              <a:rPr lang="en-GB" dirty="0">
                <a:latin typeface="Cambria Math" panose="02040503050406030204" pitchFamily="18" charset="0"/>
                <a:ea typeface="Cambria Math" panose="02040503050406030204" pitchFamily="18" charset="0"/>
              </a:rPr>
              <a:t>of L</a:t>
            </a:r>
            <a:r>
              <a:rPr lang="en-GB" baseline="-25000" dirty="0">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a:t>
            </a:r>
          </a:p>
        </p:txBody>
      </p:sp>
      <p:sp>
        <p:nvSpPr>
          <p:cNvPr id="4" name="Slide Number Placeholder 3"/>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3776638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a:t>
            </a:r>
          </a:p>
        </p:txBody>
      </p:sp>
      <p:sp>
        <p:nvSpPr>
          <p:cNvPr id="3" name="Content Placeholder 2"/>
          <p:cNvSpPr>
            <a:spLocks noGrp="1"/>
          </p:cNvSpPr>
          <p:nvPr>
            <p:ph idx="1"/>
          </p:nvPr>
        </p:nvSpPr>
        <p:spPr/>
        <p:txBody>
          <a:bodyPr>
            <a:normAutofit/>
          </a:bodyPr>
          <a:lstStyle/>
          <a:p>
            <a:r>
              <a:rPr lang="en-GB" dirty="0">
                <a:latin typeface="Cambria Math" panose="02040503050406030204" pitchFamily="18" charset="0"/>
                <a:ea typeface="Cambria Math" panose="02040503050406030204" pitchFamily="18" charset="0"/>
              </a:rPr>
              <a:t>We use </a:t>
            </a:r>
            <a:r>
              <a:rPr lang="en-GB" b="1" dirty="0">
                <a:latin typeface="Cambria Math" panose="02040503050406030204" pitchFamily="18" charset="0"/>
                <a:ea typeface="Cambria Math" panose="02040503050406030204" pitchFamily="18" charset="0"/>
              </a:rPr>
              <a:t>rings</a:t>
            </a:r>
            <a:r>
              <a:rPr lang="en-GB" dirty="0">
                <a:latin typeface="Cambria Math" panose="02040503050406030204" pitchFamily="18" charset="0"/>
                <a:ea typeface="Cambria Math" panose="02040503050406030204" pitchFamily="18" charset="0"/>
              </a:rPr>
              <a:t> to generalise the basic lattice concepts and encode interesting </a:t>
            </a:r>
            <a:r>
              <a:rPr lang="en-GB" b="1" dirty="0">
                <a:latin typeface="Cambria Math" panose="02040503050406030204" pitchFamily="18" charset="0"/>
                <a:ea typeface="Cambria Math" panose="02040503050406030204" pitchFamily="18" charset="0"/>
              </a:rPr>
              <a:t>multiplicative structure</a:t>
            </a:r>
          </a:p>
          <a:p>
            <a:r>
              <a:rPr lang="en-GB" dirty="0">
                <a:latin typeface="Cambria Math" panose="02040503050406030204" pitchFamily="18" charset="0"/>
                <a:ea typeface="Cambria Math" panose="02040503050406030204" pitchFamily="18" charset="0"/>
              </a:rPr>
              <a:t>The kind of ring I’m interested in is ‘small’; it has </a:t>
            </a:r>
            <a:r>
              <a:rPr lang="en-GB" b="1" dirty="0">
                <a:latin typeface="Cambria Math" panose="02040503050406030204" pitchFamily="18" charset="0"/>
                <a:ea typeface="Cambria Math" panose="02040503050406030204" pitchFamily="18" charset="0"/>
              </a:rPr>
              <a:t>additive structure isomorphic to </a:t>
            </a:r>
            <a:r>
              <a:rPr lang="en-GB" dirty="0" err="1">
                <a:latin typeface="Cambria Math" panose="02040503050406030204" pitchFamily="18" charset="0"/>
                <a:ea typeface="Cambria Math" panose="02040503050406030204" pitchFamily="18" charset="0"/>
              </a:rPr>
              <a:t>ℤ</a:t>
            </a:r>
            <a:r>
              <a:rPr lang="en-GB" baseline="30000" dirty="0" err="1">
                <a:latin typeface="Cambria Math" panose="02040503050406030204" pitchFamily="18" charset="0"/>
                <a:ea typeface="Cambria Math" panose="02040503050406030204" pitchFamily="18" charset="0"/>
              </a:rPr>
              <a:t>n</a:t>
            </a:r>
            <a:r>
              <a:rPr lang="en-GB" b="1"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for some finite integer n</a:t>
            </a:r>
          </a:p>
          <a:p>
            <a:r>
              <a:rPr lang="en-GB" dirty="0">
                <a:latin typeface="Cambria Math" panose="02040503050406030204" pitchFamily="18" charset="0"/>
                <a:ea typeface="Cambria Math" panose="02040503050406030204" pitchFamily="18" charset="0"/>
              </a:rPr>
              <a:t>Here are some properties that a ring R may or may not have (and in general we don’t care too much) :</a:t>
            </a:r>
          </a:p>
          <a:p>
            <a:pPr lvl="1"/>
            <a:r>
              <a:rPr lang="en-GB" dirty="0">
                <a:latin typeface="Cambria Math" panose="02040503050406030204" pitchFamily="18" charset="0"/>
                <a:ea typeface="Cambria Math" panose="02040503050406030204" pitchFamily="18" charset="0"/>
              </a:rPr>
              <a:t>Be </a:t>
            </a:r>
            <a:r>
              <a:rPr lang="en-GB" b="1" dirty="0">
                <a:latin typeface="Cambria Math" panose="02040503050406030204" pitchFamily="18" charset="0"/>
                <a:ea typeface="Cambria Math" panose="02040503050406030204" pitchFamily="18" charset="0"/>
              </a:rPr>
              <a:t>commutative</a:t>
            </a:r>
            <a:r>
              <a:rPr lang="en-GB" dirty="0">
                <a:latin typeface="Cambria Math" panose="02040503050406030204" pitchFamily="18" charset="0"/>
                <a:ea typeface="Cambria Math" panose="02040503050406030204" pitchFamily="18" charset="0"/>
              </a:rPr>
              <a:t> (a*b = b*a)</a:t>
            </a:r>
          </a:p>
          <a:p>
            <a:pPr lvl="1"/>
            <a:r>
              <a:rPr lang="en-GB" dirty="0">
                <a:latin typeface="Cambria Math" panose="02040503050406030204" pitchFamily="18" charset="0"/>
                <a:ea typeface="Cambria Math" panose="02040503050406030204" pitchFamily="18" charset="0"/>
              </a:rPr>
              <a:t>Contain </a:t>
            </a:r>
            <a:r>
              <a:rPr lang="en-GB" b="1" dirty="0">
                <a:latin typeface="Cambria Math" panose="02040503050406030204" pitchFamily="18" charset="0"/>
                <a:ea typeface="Cambria Math" panose="02040503050406030204" pitchFamily="18" charset="0"/>
              </a:rPr>
              <a:t>unity</a:t>
            </a:r>
            <a:r>
              <a:rPr lang="en-GB" dirty="0">
                <a:latin typeface="Cambria Math" panose="02040503050406030204" pitchFamily="18" charset="0"/>
                <a:ea typeface="Cambria Math" panose="02040503050406030204" pitchFamily="18" charset="0"/>
              </a:rPr>
              <a:t> (1*a = a = a*1;  actually I do generally insist on this condition)</a:t>
            </a:r>
          </a:p>
          <a:p>
            <a:pPr lvl="1"/>
            <a:r>
              <a:rPr lang="en-GB" dirty="0">
                <a:latin typeface="Cambria Math" panose="02040503050406030204" pitchFamily="18" charset="0"/>
                <a:ea typeface="Cambria Math" panose="02040503050406030204" pitchFamily="18" charset="0"/>
              </a:rPr>
              <a:t>Be an </a:t>
            </a:r>
            <a:r>
              <a:rPr lang="en-GB" b="1" dirty="0">
                <a:latin typeface="Cambria Math" panose="02040503050406030204" pitchFamily="18" charset="0"/>
                <a:ea typeface="Cambria Math" panose="02040503050406030204" pitchFamily="18" charset="0"/>
              </a:rPr>
              <a:t>integral domain</a:t>
            </a:r>
            <a:r>
              <a:rPr lang="en-GB" dirty="0">
                <a:latin typeface="Cambria Math" panose="02040503050406030204" pitchFamily="18" charset="0"/>
                <a:ea typeface="Cambria Math" panose="02040503050406030204" pitchFamily="18" charset="0"/>
              </a:rPr>
              <a:t> (no zero divisors; a*b=0 implies a=0 or b=0)</a:t>
            </a:r>
          </a:p>
          <a:p>
            <a:pPr lvl="1"/>
            <a:r>
              <a:rPr lang="en-GB" dirty="0">
                <a:latin typeface="Cambria Math" panose="02040503050406030204" pitchFamily="18" charset="0"/>
                <a:ea typeface="Cambria Math" panose="02040503050406030204" pitchFamily="18" charset="0"/>
              </a:rPr>
              <a:t>Be of the form ℤ[X]/f(X) for some </a:t>
            </a:r>
            <a:r>
              <a:rPr lang="en-GB" b="1" dirty="0">
                <a:latin typeface="Cambria Math" panose="02040503050406030204" pitchFamily="18" charset="0"/>
                <a:ea typeface="Cambria Math" panose="02040503050406030204" pitchFamily="18" charset="0"/>
              </a:rPr>
              <a:t>univariate</a:t>
            </a:r>
            <a:r>
              <a:rPr lang="en-GB" dirty="0">
                <a:latin typeface="Cambria Math" panose="02040503050406030204" pitchFamily="18" charset="0"/>
                <a:ea typeface="Cambria Math" panose="02040503050406030204" pitchFamily="18" charset="0"/>
              </a:rPr>
              <a:t> </a:t>
            </a:r>
            <a:r>
              <a:rPr lang="en-GB" b="1" dirty="0">
                <a:latin typeface="Cambria Math" panose="02040503050406030204" pitchFamily="18" charset="0"/>
                <a:ea typeface="Cambria Math" panose="02040503050406030204" pitchFamily="18" charset="0"/>
              </a:rPr>
              <a:t>polynomial</a:t>
            </a:r>
            <a:r>
              <a:rPr lang="en-GB" dirty="0">
                <a:latin typeface="Cambria Math" panose="02040503050406030204" pitchFamily="18" charset="0"/>
                <a:ea typeface="Cambria Math" panose="02040503050406030204" pitchFamily="18" charset="0"/>
              </a:rPr>
              <a:t> f of degree n</a:t>
            </a:r>
          </a:p>
          <a:p>
            <a:pPr lvl="1"/>
            <a:r>
              <a:rPr lang="en-GB" dirty="0">
                <a:latin typeface="Cambria Math" panose="02040503050406030204" pitchFamily="18" charset="0"/>
                <a:ea typeface="Cambria Math" panose="02040503050406030204" pitchFamily="18" charset="0"/>
              </a:rPr>
              <a:t>Be of the form ℤ[G] for some finite </a:t>
            </a:r>
            <a:r>
              <a:rPr lang="en-GB" b="1" dirty="0">
                <a:latin typeface="Cambria Math" panose="02040503050406030204" pitchFamily="18" charset="0"/>
                <a:ea typeface="Cambria Math" panose="02040503050406030204" pitchFamily="18" charset="0"/>
              </a:rPr>
              <a:t>group</a:t>
            </a:r>
            <a:r>
              <a:rPr lang="en-GB" dirty="0">
                <a:latin typeface="Cambria Math" panose="02040503050406030204" pitchFamily="18" charset="0"/>
                <a:ea typeface="Cambria Math" panose="02040503050406030204" pitchFamily="18" charset="0"/>
              </a:rPr>
              <a:t> G of order n</a:t>
            </a:r>
          </a:p>
        </p:txBody>
      </p:sp>
      <p:sp>
        <p:nvSpPr>
          <p:cNvPr id="4" name="Slide Number Placeholder 3"/>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25237801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0</TotalTime>
  <Words>5677</Words>
  <Application>Microsoft Macintosh PowerPoint</Application>
  <PresentationFormat>Custom</PresentationFormat>
  <Paragraphs>481</Paragraphs>
  <Slides>62</Slides>
  <Notes>1</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Wood Type</vt:lpstr>
      <vt:lpstr>Lattices (and stuff)</vt:lpstr>
      <vt:lpstr>Four Talks</vt:lpstr>
      <vt:lpstr>Introductory material</vt:lpstr>
      <vt:lpstr>Lattice</vt:lpstr>
      <vt:lpstr>Embedding</vt:lpstr>
      <vt:lpstr>torus</vt:lpstr>
      <vt:lpstr>Canonical Form</vt:lpstr>
      <vt:lpstr>Basis or Flag?</vt:lpstr>
      <vt:lpstr>Ring</vt:lpstr>
      <vt:lpstr>Ring structure</vt:lpstr>
      <vt:lpstr>Module</vt:lpstr>
      <vt:lpstr>Examples</vt:lpstr>
      <vt:lpstr>NTRU and Ring-LWE, etc</vt:lpstr>
      <vt:lpstr>NTRU</vt:lpstr>
      <vt:lpstr>NTRU encipherment (Generic)</vt:lpstr>
      <vt:lpstr>NTRU hard problems</vt:lpstr>
      <vt:lpstr>Ring-LWE</vt:lpstr>
      <vt:lpstr>Ring-LWE encipherment (Generic)</vt:lpstr>
      <vt:lpstr>Ring-LWE hard problem</vt:lpstr>
      <vt:lpstr>Diffie-Hellman  &amp; Shor’s algorithm</vt:lpstr>
      <vt:lpstr>Diffie-Hellman</vt:lpstr>
      <vt:lpstr>Discrete Log</vt:lpstr>
      <vt:lpstr>DH Primitive and hard problem</vt:lpstr>
      <vt:lpstr>Quantum Computing Notation</vt:lpstr>
      <vt:lpstr>Shor’s Algorithm</vt:lpstr>
      <vt:lpstr>More on Rings</vt:lpstr>
      <vt:lpstr>Varying the Ring or Module</vt:lpstr>
      <vt:lpstr>Cyclotomic Fields</vt:lpstr>
      <vt:lpstr>Fourier transforms</vt:lpstr>
      <vt:lpstr>Unit Group</vt:lpstr>
      <vt:lpstr>Intermediate Field structure</vt:lpstr>
      <vt:lpstr>SOLILOQUY (Intro)</vt:lpstr>
      <vt:lpstr>“Cryptography without modules”</vt:lpstr>
      <vt:lpstr>Soliloquy overview</vt:lpstr>
      <vt:lpstr>Lattice picture</vt:lpstr>
      <vt:lpstr>Soliloquy Key</vt:lpstr>
      <vt:lpstr>Soliloquy encipherment</vt:lpstr>
      <vt:lpstr>soliloquy hard problems</vt:lpstr>
      <vt:lpstr>Number theory</vt:lpstr>
      <vt:lpstr>Reduction to intermediate real field</vt:lpstr>
      <vt:lpstr>Group of ideals of OK+</vt:lpstr>
      <vt:lpstr>Minkowski embedding without signs</vt:lpstr>
      <vt:lpstr>Ring of Dilations</vt:lpstr>
      <vt:lpstr>Logarithmic notation and units</vt:lpstr>
      <vt:lpstr>SOLILOQUY &amp; Shor’s</vt:lpstr>
      <vt:lpstr>Discrete logs again</vt:lpstr>
      <vt:lpstr>What do we need?</vt:lpstr>
      <vt:lpstr>continuous Shor’s Algorithm (sketch)</vt:lpstr>
      <vt:lpstr>Log-unit lattice</vt:lpstr>
      <vt:lpstr>Canonical representation</vt:lpstr>
      <vt:lpstr>Lattice Fingerprints</vt:lpstr>
      <vt:lpstr>SOMETHING COMPLETELY DIFFERENT</vt:lpstr>
      <vt:lpstr>A few thoughts</vt:lpstr>
      <vt:lpstr>OTU2000</vt:lpstr>
      <vt:lpstr>Just an excuse for index calculus?</vt:lpstr>
      <vt:lpstr>Public key Encipherment</vt:lpstr>
      <vt:lpstr>Key Structure</vt:lpstr>
      <vt:lpstr>Index Calculus</vt:lpstr>
      <vt:lpstr>Intermediate Knapsack</vt:lpstr>
      <vt:lpstr>Public knapsack</vt:lpstr>
      <vt:lpstr>Deciphering</vt:lpstr>
      <vt:lpstr>Attacks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2017-03-17T17:39:54Z</dcterms:created>
  <dcterms:modified xsi:type="dcterms:W3CDTF">2017-03-20T16:07:55Z</dcterms:modified>
</cp:coreProperties>
</file>